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1"/>
  </p:sldMasterIdLst>
  <p:notesMasterIdLst>
    <p:notesMasterId r:id="rId48"/>
  </p:notesMasterIdLst>
  <p:handoutMasterIdLst>
    <p:handoutMasterId r:id="rId49"/>
  </p:handoutMasterIdLst>
  <p:sldIdLst>
    <p:sldId id="302" r:id="rId2"/>
    <p:sldId id="357" r:id="rId3"/>
    <p:sldId id="378" r:id="rId4"/>
    <p:sldId id="376" r:id="rId5"/>
    <p:sldId id="375" r:id="rId6"/>
    <p:sldId id="358" r:id="rId7"/>
    <p:sldId id="377" r:id="rId8"/>
    <p:sldId id="361" r:id="rId9"/>
    <p:sldId id="362" r:id="rId10"/>
    <p:sldId id="363" r:id="rId11"/>
    <p:sldId id="364" r:id="rId12"/>
    <p:sldId id="366" r:id="rId13"/>
    <p:sldId id="308" r:id="rId14"/>
    <p:sldId id="257" r:id="rId15"/>
    <p:sldId id="372" r:id="rId16"/>
    <p:sldId id="309" r:id="rId17"/>
    <p:sldId id="311" r:id="rId18"/>
    <p:sldId id="327" r:id="rId19"/>
    <p:sldId id="369" r:id="rId20"/>
    <p:sldId id="319" r:id="rId21"/>
    <p:sldId id="320" r:id="rId22"/>
    <p:sldId id="321" r:id="rId23"/>
    <p:sldId id="322" r:id="rId24"/>
    <p:sldId id="323" r:id="rId25"/>
    <p:sldId id="325" r:id="rId26"/>
    <p:sldId id="326" r:id="rId27"/>
    <p:sldId id="374" r:id="rId28"/>
    <p:sldId id="324" r:id="rId29"/>
    <p:sldId id="335" r:id="rId30"/>
    <p:sldId id="355" r:id="rId31"/>
    <p:sldId id="336" r:id="rId32"/>
    <p:sldId id="338" r:id="rId33"/>
    <p:sldId id="339" r:id="rId34"/>
    <p:sldId id="340" r:id="rId35"/>
    <p:sldId id="341" r:id="rId36"/>
    <p:sldId id="342" r:id="rId37"/>
    <p:sldId id="343" r:id="rId38"/>
    <p:sldId id="344" r:id="rId39"/>
    <p:sldId id="373" r:id="rId40"/>
    <p:sldId id="346" r:id="rId41"/>
    <p:sldId id="348" r:id="rId42"/>
    <p:sldId id="347" r:id="rId43"/>
    <p:sldId id="350" r:id="rId44"/>
    <p:sldId id="351" r:id="rId45"/>
    <p:sldId id="352" r:id="rId46"/>
    <p:sldId id="353" r:id="rId47"/>
  </p:sldIdLst>
  <p:sldSz cx="9144000" cy="6858000" type="screen4x3"/>
  <p:notesSz cx="9601200" cy="73152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304">
          <p15:clr>
            <a:srgbClr val="A4A3A4"/>
          </p15:clr>
        </p15:guide>
        <p15:guide id="2" pos="30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753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19" autoAdjust="0"/>
    <p:restoredTop sz="95087" autoAdjust="0"/>
  </p:normalViewPr>
  <p:slideViewPr>
    <p:cSldViewPr>
      <p:cViewPr varScale="1">
        <p:scale>
          <a:sx n="117" d="100"/>
          <a:sy n="117" d="100"/>
        </p:scale>
        <p:origin x="336" y="102"/>
      </p:cViewPr>
      <p:guideLst>
        <p:guide orient="horz" pos="2160"/>
        <p:guide pos="2880"/>
      </p:guideLst>
    </p:cSldViewPr>
  </p:slideViewPr>
  <p:outlineViewPr>
    <p:cViewPr>
      <p:scale>
        <a:sx n="33" d="100"/>
        <a:sy n="33" d="100"/>
      </p:scale>
      <p:origin x="0" y="774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9" d="100"/>
          <a:sy n="49" d="100"/>
        </p:scale>
        <p:origin x="-1542" y="-84"/>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CF378F-CF99-455E-AD36-FBE28AA9F9A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D7535A01-2B6B-4357-9892-0B02592AA2AD}" type="pres">
      <dgm:prSet presAssocID="{5DCF378F-CF99-455E-AD36-FBE28AA9F9A4}" presName="cycle" presStyleCnt="0">
        <dgm:presLayoutVars>
          <dgm:dir/>
          <dgm:resizeHandles val="exact"/>
        </dgm:presLayoutVars>
      </dgm:prSet>
      <dgm:spPr/>
      <dgm:t>
        <a:bodyPr/>
        <a:lstStyle/>
        <a:p>
          <a:endParaRPr lang="en-US"/>
        </a:p>
      </dgm:t>
    </dgm:pt>
  </dgm:ptLst>
  <dgm:cxnLst>
    <dgm:cxn modelId="{B63CD0ED-1292-490E-A6B7-B7B0E6117D40}" type="presOf" srcId="{5DCF378F-CF99-455E-AD36-FBE28AA9F9A4}" destId="{D7535A01-2B6B-4357-9892-0B02592AA2AD}" srcOrd="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260963-34AC-41B5-BEEC-F04EC243FE55}"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BF2D38BC-7FF0-46EA-B927-8C1014DC1364}">
      <dgm:prSet phldrT="[Text]" custT="1"/>
      <dgm:spPr>
        <a:solidFill>
          <a:schemeClr val="tx2"/>
        </a:solidFill>
      </dgm:spPr>
      <dgm:t>
        <a:bodyPr/>
        <a:lstStyle/>
        <a:p>
          <a:r>
            <a:rPr lang="en-US" sz="5400" dirty="0" smtClean="0"/>
            <a:t> </a:t>
          </a:r>
          <a:endParaRPr lang="en-US" sz="5400" dirty="0"/>
        </a:p>
      </dgm:t>
    </dgm:pt>
    <dgm:pt modelId="{E4DBAC07-DB14-448E-BCEA-1F4C4D56CA78}" type="parTrans" cxnId="{190EB0DA-5D05-47FD-B0C0-7A75D75AD137}">
      <dgm:prSet/>
      <dgm:spPr/>
      <dgm:t>
        <a:bodyPr/>
        <a:lstStyle/>
        <a:p>
          <a:endParaRPr lang="en-US"/>
        </a:p>
      </dgm:t>
    </dgm:pt>
    <dgm:pt modelId="{1E51D884-11E8-43AC-9C5C-D1FD5A1058D6}" type="sibTrans" cxnId="{190EB0DA-5D05-47FD-B0C0-7A75D75AD137}">
      <dgm:prSet/>
      <dgm:spPr/>
      <dgm:t>
        <a:bodyPr/>
        <a:lstStyle/>
        <a:p>
          <a:endParaRPr lang="en-US"/>
        </a:p>
      </dgm:t>
    </dgm:pt>
    <dgm:pt modelId="{B3D3F813-C6AF-4893-8D71-91D8E9137ECD}">
      <dgm:prSet phldrT="[Text]"/>
      <dgm:spPr/>
      <dgm:t>
        <a:bodyPr/>
        <a:lstStyle/>
        <a:p>
          <a:r>
            <a:rPr lang="en-US" b="1" dirty="0" smtClean="0">
              <a:latin typeface="Arial" pitchFamily="34" charset="0"/>
              <a:cs typeface="Arial" pitchFamily="34" charset="0"/>
            </a:rPr>
            <a:t>Clearing</a:t>
          </a:r>
        </a:p>
        <a:p>
          <a:r>
            <a:rPr lang="en-US" b="1" dirty="0" smtClean="0">
              <a:latin typeface="Arial" pitchFamily="34" charset="0"/>
              <a:cs typeface="Arial" pitchFamily="34" charset="0"/>
            </a:rPr>
            <a:t>Exchange</a:t>
          </a:r>
          <a:endParaRPr lang="en-US" b="1" dirty="0">
            <a:latin typeface="Arial" pitchFamily="34" charset="0"/>
            <a:cs typeface="Arial" pitchFamily="34" charset="0"/>
          </a:endParaRPr>
        </a:p>
      </dgm:t>
    </dgm:pt>
    <dgm:pt modelId="{113DF29E-42FF-4B8C-81A5-CB91BE760A9F}" type="parTrans" cxnId="{FE576CC0-E9D6-4C3A-A4BA-CFA6795DED97}">
      <dgm:prSet/>
      <dgm:spPr/>
      <dgm:t>
        <a:bodyPr/>
        <a:lstStyle/>
        <a:p>
          <a:endParaRPr lang="en-US"/>
        </a:p>
      </dgm:t>
    </dgm:pt>
    <dgm:pt modelId="{044E521F-57E8-446C-AF4A-5FDB4F1B3E33}" type="sibTrans" cxnId="{FE576CC0-E9D6-4C3A-A4BA-CFA6795DED97}">
      <dgm:prSet/>
      <dgm:spPr/>
      <dgm:t>
        <a:bodyPr/>
        <a:lstStyle/>
        <a:p>
          <a:endParaRPr lang="en-US"/>
        </a:p>
      </dgm:t>
    </dgm:pt>
    <dgm:pt modelId="{D5A75DB0-D5D4-42BC-87D8-A409DC0F5B8B}">
      <dgm:prSet phldrT="[Text]"/>
      <dgm:spPr/>
      <dgm:t>
        <a:bodyPr/>
        <a:lstStyle/>
        <a:p>
          <a:r>
            <a:rPr lang="en-US" b="1" dirty="0" smtClean="0">
              <a:latin typeface="Arial" pitchFamily="34" charset="0"/>
              <a:cs typeface="Arial" pitchFamily="34" charset="0"/>
            </a:rPr>
            <a:t>Common Credits Website</a:t>
          </a:r>
          <a:endParaRPr lang="en-US" b="1" dirty="0">
            <a:latin typeface="Arial" pitchFamily="34" charset="0"/>
            <a:cs typeface="Arial" pitchFamily="34" charset="0"/>
          </a:endParaRPr>
        </a:p>
      </dgm:t>
    </dgm:pt>
    <dgm:pt modelId="{17A042B5-DF3A-4DEB-8BB8-2ECC6AB3D7DC}" type="parTrans" cxnId="{51518FA2-F120-4E08-A17F-244D091E4480}">
      <dgm:prSet/>
      <dgm:spPr/>
      <dgm:t>
        <a:bodyPr/>
        <a:lstStyle/>
        <a:p>
          <a:endParaRPr lang="en-US"/>
        </a:p>
      </dgm:t>
    </dgm:pt>
    <dgm:pt modelId="{8E92B5EA-90F4-451D-9EFD-856629B5DCA4}" type="sibTrans" cxnId="{51518FA2-F120-4E08-A17F-244D091E4480}">
      <dgm:prSet/>
      <dgm:spPr/>
      <dgm:t>
        <a:bodyPr/>
        <a:lstStyle/>
        <a:p>
          <a:endParaRPr lang="en-US"/>
        </a:p>
      </dgm:t>
    </dgm:pt>
    <dgm:pt modelId="{9162F951-7D2F-48B6-B1AD-06F4E6337D47}">
      <dgm:prSet phldrT="[Text]"/>
      <dgm:spPr/>
      <dgm:t>
        <a:bodyPr/>
        <a:lstStyle/>
        <a:p>
          <a:r>
            <a:rPr lang="en-US" b="1" dirty="0" smtClean="0">
              <a:latin typeface="Arial" pitchFamily="34" charset="0"/>
              <a:cs typeface="Arial" pitchFamily="34" charset="0"/>
            </a:rPr>
            <a:t>Common</a:t>
          </a:r>
        </a:p>
        <a:p>
          <a:r>
            <a:rPr lang="en-US" b="1" dirty="0" smtClean="0">
              <a:latin typeface="Arial" pitchFamily="34" charset="0"/>
              <a:cs typeface="Arial" pitchFamily="34" charset="0"/>
            </a:rPr>
            <a:t>Freelance</a:t>
          </a:r>
          <a:endParaRPr lang="en-US" b="1" dirty="0" smtClean="0">
            <a:latin typeface="Arial" pitchFamily="34" charset="0"/>
            <a:cs typeface="Arial" pitchFamily="34" charset="0"/>
          </a:endParaRPr>
        </a:p>
        <a:p>
          <a:r>
            <a:rPr lang="en-US" b="1" dirty="0" smtClean="0">
              <a:latin typeface="Arial" pitchFamily="34" charset="0"/>
              <a:cs typeface="Arial" pitchFamily="34" charset="0"/>
            </a:rPr>
            <a:t>Agency</a:t>
          </a:r>
          <a:endParaRPr lang="en-US" b="1" dirty="0">
            <a:latin typeface="Arial" pitchFamily="34" charset="0"/>
            <a:cs typeface="Arial" pitchFamily="34" charset="0"/>
          </a:endParaRPr>
        </a:p>
      </dgm:t>
    </dgm:pt>
    <dgm:pt modelId="{50333E67-808E-42A6-A9AC-89B0CA1A388B}" type="parTrans" cxnId="{093700AE-744C-4721-A74E-523B783A5609}">
      <dgm:prSet/>
      <dgm:spPr/>
      <dgm:t>
        <a:bodyPr/>
        <a:lstStyle/>
        <a:p>
          <a:endParaRPr lang="en-US"/>
        </a:p>
      </dgm:t>
    </dgm:pt>
    <dgm:pt modelId="{BB3F2B5E-763A-44B9-ADA2-4458A1330EB3}" type="sibTrans" cxnId="{093700AE-744C-4721-A74E-523B783A5609}">
      <dgm:prSet/>
      <dgm:spPr/>
      <dgm:t>
        <a:bodyPr/>
        <a:lstStyle/>
        <a:p>
          <a:endParaRPr lang="en-US"/>
        </a:p>
      </dgm:t>
    </dgm:pt>
    <dgm:pt modelId="{E2A7EB9D-DE45-41EA-BB5B-A33CFD5B14CE}">
      <dgm:prSet/>
      <dgm:spPr/>
      <dgm:t>
        <a:bodyPr/>
        <a:lstStyle/>
        <a:p>
          <a:r>
            <a:rPr lang="en-US" b="1" dirty="0" smtClean="0">
              <a:latin typeface="Arial" pitchFamily="34" charset="0"/>
              <a:cs typeface="Arial" pitchFamily="34" charset="0"/>
            </a:rPr>
            <a:t>Common</a:t>
          </a:r>
        </a:p>
        <a:p>
          <a:r>
            <a:rPr lang="en-US" b="1" dirty="0" smtClean="0">
              <a:latin typeface="Arial" pitchFamily="34" charset="0"/>
              <a:cs typeface="Arial" pitchFamily="34" charset="0"/>
            </a:rPr>
            <a:t>Property</a:t>
          </a:r>
          <a:endParaRPr lang="en-US" b="1" dirty="0">
            <a:latin typeface="Arial" pitchFamily="34" charset="0"/>
            <a:cs typeface="Arial" pitchFamily="34" charset="0"/>
          </a:endParaRPr>
        </a:p>
      </dgm:t>
    </dgm:pt>
    <dgm:pt modelId="{4EB43BA4-C20F-4241-BBE1-8F3422A3E5B3}" type="parTrans" cxnId="{D295933D-865A-45C7-8CFE-963350CFB513}">
      <dgm:prSet/>
      <dgm:spPr/>
      <dgm:t>
        <a:bodyPr/>
        <a:lstStyle/>
        <a:p>
          <a:endParaRPr lang="en-US"/>
        </a:p>
      </dgm:t>
    </dgm:pt>
    <dgm:pt modelId="{29FCED31-692F-4B9A-8276-A8088ADAF8B9}" type="sibTrans" cxnId="{D295933D-865A-45C7-8CFE-963350CFB513}">
      <dgm:prSet/>
      <dgm:spPr/>
      <dgm:t>
        <a:bodyPr/>
        <a:lstStyle/>
        <a:p>
          <a:endParaRPr lang="en-US"/>
        </a:p>
      </dgm:t>
    </dgm:pt>
    <dgm:pt modelId="{417A83D3-312A-438E-80DC-554999A6E52C}">
      <dgm:prSet/>
      <dgm:spPr/>
      <dgm:t>
        <a:bodyPr/>
        <a:lstStyle/>
        <a:p>
          <a:r>
            <a:rPr lang="en-US" b="1" dirty="0" smtClean="0">
              <a:latin typeface="Arial" pitchFamily="34" charset="0"/>
              <a:cs typeface="Arial" pitchFamily="34" charset="0"/>
            </a:rPr>
            <a:t>Members</a:t>
          </a:r>
          <a:endParaRPr lang="en-US" b="1" dirty="0">
            <a:latin typeface="Arial" pitchFamily="34" charset="0"/>
            <a:cs typeface="Arial" pitchFamily="34" charset="0"/>
          </a:endParaRPr>
        </a:p>
      </dgm:t>
    </dgm:pt>
    <dgm:pt modelId="{80FA1694-FB6C-4FA8-A3A9-7D3EEE5FFAE9}" type="parTrans" cxnId="{E422711D-A330-40DC-97C1-EBC301DED47E}">
      <dgm:prSet/>
      <dgm:spPr/>
      <dgm:t>
        <a:bodyPr/>
        <a:lstStyle/>
        <a:p>
          <a:endParaRPr lang="en-US"/>
        </a:p>
      </dgm:t>
    </dgm:pt>
    <dgm:pt modelId="{E3CFF205-D014-4F5A-8F0C-77FE85C95F77}" type="sibTrans" cxnId="{E422711D-A330-40DC-97C1-EBC301DED47E}">
      <dgm:prSet/>
      <dgm:spPr/>
      <dgm:t>
        <a:bodyPr/>
        <a:lstStyle/>
        <a:p>
          <a:endParaRPr lang="en-US"/>
        </a:p>
      </dgm:t>
    </dgm:pt>
    <dgm:pt modelId="{CF765694-134C-487C-B1F7-4DCEEEB91F3E}" type="pres">
      <dgm:prSet presAssocID="{57260963-34AC-41B5-BEEC-F04EC243FE55}" presName="cycle" presStyleCnt="0">
        <dgm:presLayoutVars>
          <dgm:chMax val="1"/>
          <dgm:dir/>
          <dgm:animLvl val="ctr"/>
          <dgm:resizeHandles val="exact"/>
        </dgm:presLayoutVars>
      </dgm:prSet>
      <dgm:spPr/>
      <dgm:t>
        <a:bodyPr/>
        <a:lstStyle/>
        <a:p>
          <a:endParaRPr lang="en-US"/>
        </a:p>
      </dgm:t>
    </dgm:pt>
    <dgm:pt modelId="{3EB4B901-A27D-4ACB-96D5-5064B14E4D81}" type="pres">
      <dgm:prSet presAssocID="{BF2D38BC-7FF0-46EA-B927-8C1014DC1364}" presName="centerShape" presStyleLbl="node0" presStyleIdx="0" presStyleCnt="1" custScaleX="121681" custScaleY="121681" custLinFactNeighborX="-572" custLinFactNeighborY="-14468"/>
      <dgm:spPr/>
      <dgm:t>
        <a:bodyPr/>
        <a:lstStyle/>
        <a:p>
          <a:endParaRPr lang="en-US"/>
        </a:p>
      </dgm:t>
    </dgm:pt>
    <dgm:pt modelId="{6589D06F-384F-40FE-AAD7-0D753CFEDB03}" type="pres">
      <dgm:prSet presAssocID="{113DF29E-42FF-4B8C-81A5-CB91BE760A9F}" presName="parTrans" presStyleLbl="bgSibTrans2D1" presStyleIdx="0" presStyleCnt="5" custLinFactNeighborX="18344" custLinFactNeighborY="-24391"/>
      <dgm:spPr/>
      <dgm:t>
        <a:bodyPr/>
        <a:lstStyle/>
        <a:p>
          <a:endParaRPr lang="en-US"/>
        </a:p>
      </dgm:t>
    </dgm:pt>
    <dgm:pt modelId="{291D66EF-262A-4915-8862-BA7913A51B95}" type="pres">
      <dgm:prSet presAssocID="{B3D3F813-C6AF-4893-8D71-91D8E9137ECD}" presName="node" presStyleLbl="node1" presStyleIdx="0" presStyleCnt="5" custScaleX="72559" custScaleY="74122" custRadScaleRad="80451" custRadScaleInc="-62604">
        <dgm:presLayoutVars>
          <dgm:bulletEnabled val="1"/>
        </dgm:presLayoutVars>
      </dgm:prSet>
      <dgm:spPr/>
      <dgm:t>
        <a:bodyPr/>
        <a:lstStyle/>
        <a:p>
          <a:endParaRPr lang="en-US"/>
        </a:p>
      </dgm:t>
    </dgm:pt>
    <dgm:pt modelId="{F7C59BCC-9B56-42BD-88C2-DD5AFD10E9F9}" type="pres">
      <dgm:prSet presAssocID="{17A042B5-DF3A-4DEB-8BB8-2ECC6AB3D7DC}" presName="parTrans" presStyleLbl="bgSibTrans2D1" presStyleIdx="1" presStyleCnt="5" custScaleX="157004"/>
      <dgm:spPr/>
      <dgm:t>
        <a:bodyPr/>
        <a:lstStyle/>
        <a:p>
          <a:endParaRPr lang="en-US"/>
        </a:p>
      </dgm:t>
    </dgm:pt>
    <dgm:pt modelId="{7551CFA4-D8F0-459D-A98F-EC169054B291}" type="pres">
      <dgm:prSet presAssocID="{D5A75DB0-D5D4-42BC-87D8-A409DC0F5B8B}" presName="node" presStyleLbl="node1" presStyleIdx="1" presStyleCnt="5" custScaleX="80740" custScaleY="68868" custRadScaleRad="44808" custRadScaleInc="-385896">
        <dgm:presLayoutVars>
          <dgm:bulletEnabled val="1"/>
        </dgm:presLayoutVars>
      </dgm:prSet>
      <dgm:spPr/>
      <dgm:t>
        <a:bodyPr/>
        <a:lstStyle/>
        <a:p>
          <a:endParaRPr lang="en-US"/>
        </a:p>
      </dgm:t>
    </dgm:pt>
    <dgm:pt modelId="{EAEB4211-B1D4-41E3-85BE-C2A83E972E6C}" type="pres">
      <dgm:prSet presAssocID="{50333E67-808E-42A6-A9AC-89B0CA1A388B}" presName="parTrans" presStyleLbl="bgSibTrans2D1" presStyleIdx="2" presStyleCnt="5" custLinFactNeighborX="29923" custLinFactNeighborY="77950"/>
      <dgm:spPr/>
      <dgm:t>
        <a:bodyPr/>
        <a:lstStyle/>
        <a:p>
          <a:endParaRPr lang="en-US"/>
        </a:p>
      </dgm:t>
    </dgm:pt>
    <dgm:pt modelId="{14B3B289-31D4-4CE8-92BD-BB53B67033E2}" type="pres">
      <dgm:prSet presAssocID="{9162F951-7D2F-48B6-B1AD-06F4E6337D47}" presName="node" presStyleLbl="node1" presStyleIdx="2" presStyleCnt="5" custScaleX="70010" custScaleY="63167" custRadScaleRad="89699" custRadScaleInc="-59376">
        <dgm:presLayoutVars>
          <dgm:bulletEnabled val="1"/>
        </dgm:presLayoutVars>
      </dgm:prSet>
      <dgm:spPr/>
      <dgm:t>
        <a:bodyPr/>
        <a:lstStyle/>
        <a:p>
          <a:endParaRPr lang="en-US"/>
        </a:p>
      </dgm:t>
    </dgm:pt>
    <dgm:pt modelId="{BA1E5C51-E3B6-48C0-A619-F93457506FB3}" type="pres">
      <dgm:prSet presAssocID="{4EB43BA4-C20F-4241-BBE1-8F3422A3E5B3}" presName="parTrans" presStyleLbl="bgSibTrans2D1" presStyleIdx="3" presStyleCnt="5" custLinFactNeighborX="10308" custLinFactNeighborY="10858"/>
      <dgm:spPr/>
      <dgm:t>
        <a:bodyPr/>
        <a:lstStyle/>
        <a:p>
          <a:endParaRPr lang="en-US"/>
        </a:p>
      </dgm:t>
    </dgm:pt>
    <dgm:pt modelId="{6FF283C6-99A2-4C94-A90E-ABF3CF8C74C8}" type="pres">
      <dgm:prSet presAssocID="{E2A7EB9D-DE45-41EA-BB5B-A33CFD5B14CE}" presName="node" presStyleLbl="node1" presStyleIdx="3" presStyleCnt="5" custScaleX="72940" custScaleY="71296" custRadScaleRad="118090" custRadScaleInc="-316291">
        <dgm:presLayoutVars>
          <dgm:bulletEnabled val="1"/>
        </dgm:presLayoutVars>
      </dgm:prSet>
      <dgm:spPr/>
      <dgm:t>
        <a:bodyPr/>
        <a:lstStyle/>
        <a:p>
          <a:endParaRPr lang="en-US"/>
        </a:p>
      </dgm:t>
    </dgm:pt>
    <dgm:pt modelId="{CF1D92B2-B9CF-43B5-B0A8-637FF1F6FE35}" type="pres">
      <dgm:prSet presAssocID="{80FA1694-FB6C-4FA8-A3A9-7D3EEE5FFAE9}" presName="parTrans" presStyleLbl="bgSibTrans2D1" presStyleIdx="4" presStyleCnt="5" custLinFactNeighborX="-14548" custLinFactNeighborY="7696"/>
      <dgm:spPr/>
      <dgm:t>
        <a:bodyPr/>
        <a:lstStyle/>
        <a:p>
          <a:endParaRPr lang="en-US"/>
        </a:p>
      </dgm:t>
    </dgm:pt>
    <dgm:pt modelId="{6CE3F0A4-5AC4-41BF-A63B-775423319F82}" type="pres">
      <dgm:prSet presAssocID="{417A83D3-312A-438E-80DC-554999A6E52C}" presName="node" presStyleLbl="node1" presStyleIdx="4" presStyleCnt="5" custScaleX="72621" custScaleY="80010" custRadScaleRad="100948" custRadScaleInc="21476">
        <dgm:presLayoutVars>
          <dgm:bulletEnabled val="1"/>
        </dgm:presLayoutVars>
      </dgm:prSet>
      <dgm:spPr/>
      <dgm:t>
        <a:bodyPr/>
        <a:lstStyle/>
        <a:p>
          <a:endParaRPr lang="en-US"/>
        </a:p>
      </dgm:t>
    </dgm:pt>
  </dgm:ptLst>
  <dgm:cxnLst>
    <dgm:cxn modelId="{3C667838-4CD6-49B9-B61D-E10485C867F8}" type="presOf" srcId="{4EB43BA4-C20F-4241-BBE1-8F3422A3E5B3}" destId="{BA1E5C51-E3B6-48C0-A619-F93457506FB3}" srcOrd="0" destOrd="0" presId="urn:microsoft.com/office/officeart/2005/8/layout/radial4"/>
    <dgm:cxn modelId="{E422711D-A330-40DC-97C1-EBC301DED47E}" srcId="{BF2D38BC-7FF0-46EA-B927-8C1014DC1364}" destId="{417A83D3-312A-438E-80DC-554999A6E52C}" srcOrd="4" destOrd="0" parTransId="{80FA1694-FB6C-4FA8-A3A9-7D3EEE5FFAE9}" sibTransId="{E3CFF205-D014-4F5A-8F0C-77FE85C95F77}"/>
    <dgm:cxn modelId="{9C815E6E-49EB-411E-A31E-CE252D03B3DE}" type="presOf" srcId="{D5A75DB0-D5D4-42BC-87D8-A409DC0F5B8B}" destId="{7551CFA4-D8F0-459D-A98F-EC169054B291}" srcOrd="0" destOrd="0" presId="urn:microsoft.com/office/officeart/2005/8/layout/radial4"/>
    <dgm:cxn modelId="{019D4326-D9C3-4201-B3D8-991ADD57ADF2}" type="presOf" srcId="{17A042B5-DF3A-4DEB-8BB8-2ECC6AB3D7DC}" destId="{F7C59BCC-9B56-42BD-88C2-DD5AFD10E9F9}" srcOrd="0" destOrd="0" presId="urn:microsoft.com/office/officeart/2005/8/layout/radial4"/>
    <dgm:cxn modelId="{EA30BF31-CFA7-438D-8BC4-8020CA06E4AF}" type="presOf" srcId="{B3D3F813-C6AF-4893-8D71-91D8E9137ECD}" destId="{291D66EF-262A-4915-8862-BA7913A51B95}" srcOrd="0" destOrd="0" presId="urn:microsoft.com/office/officeart/2005/8/layout/radial4"/>
    <dgm:cxn modelId="{FE576CC0-E9D6-4C3A-A4BA-CFA6795DED97}" srcId="{BF2D38BC-7FF0-46EA-B927-8C1014DC1364}" destId="{B3D3F813-C6AF-4893-8D71-91D8E9137ECD}" srcOrd="0" destOrd="0" parTransId="{113DF29E-42FF-4B8C-81A5-CB91BE760A9F}" sibTransId="{044E521F-57E8-446C-AF4A-5FDB4F1B3E33}"/>
    <dgm:cxn modelId="{3339301F-5D75-406F-B6FC-3C3F81C1F7BC}" type="presOf" srcId="{9162F951-7D2F-48B6-B1AD-06F4E6337D47}" destId="{14B3B289-31D4-4CE8-92BD-BB53B67033E2}" srcOrd="0" destOrd="0" presId="urn:microsoft.com/office/officeart/2005/8/layout/radial4"/>
    <dgm:cxn modelId="{D295933D-865A-45C7-8CFE-963350CFB513}" srcId="{BF2D38BC-7FF0-46EA-B927-8C1014DC1364}" destId="{E2A7EB9D-DE45-41EA-BB5B-A33CFD5B14CE}" srcOrd="3" destOrd="0" parTransId="{4EB43BA4-C20F-4241-BBE1-8F3422A3E5B3}" sibTransId="{29FCED31-692F-4B9A-8276-A8088ADAF8B9}"/>
    <dgm:cxn modelId="{CA4F500E-88F0-4E78-B0E1-86099AF73997}" type="presOf" srcId="{50333E67-808E-42A6-A9AC-89B0CA1A388B}" destId="{EAEB4211-B1D4-41E3-85BE-C2A83E972E6C}" srcOrd="0" destOrd="0" presId="urn:microsoft.com/office/officeart/2005/8/layout/radial4"/>
    <dgm:cxn modelId="{9BE467FC-5094-4301-BB1E-DCD124555A87}" type="presOf" srcId="{57260963-34AC-41B5-BEEC-F04EC243FE55}" destId="{CF765694-134C-487C-B1F7-4DCEEEB91F3E}" srcOrd="0" destOrd="0" presId="urn:microsoft.com/office/officeart/2005/8/layout/radial4"/>
    <dgm:cxn modelId="{093700AE-744C-4721-A74E-523B783A5609}" srcId="{BF2D38BC-7FF0-46EA-B927-8C1014DC1364}" destId="{9162F951-7D2F-48B6-B1AD-06F4E6337D47}" srcOrd="2" destOrd="0" parTransId="{50333E67-808E-42A6-A9AC-89B0CA1A388B}" sibTransId="{BB3F2B5E-763A-44B9-ADA2-4458A1330EB3}"/>
    <dgm:cxn modelId="{190EB0DA-5D05-47FD-B0C0-7A75D75AD137}" srcId="{57260963-34AC-41B5-BEEC-F04EC243FE55}" destId="{BF2D38BC-7FF0-46EA-B927-8C1014DC1364}" srcOrd="0" destOrd="0" parTransId="{E4DBAC07-DB14-448E-BCEA-1F4C4D56CA78}" sibTransId="{1E51D884-11E8-43AC-9C5C-D1FD5A1058D6}"/>
    <dgm:cxn modelId="{17CB1802-4265-49BF-8C0E-73E3C5D48DC3}" type="presOf" srcId="{E2A7EB9D-DE45-41EA-BB5B-A33CFD5B14CE}" destId="{6FF283C6-99A2-4C94-A90E-ABF3CF8C74C8}" srcOrd="0" destOrd="0" presId="urn:microsoft.com/office/officeart/2005/8/layout/radial4"/>
    <dgm:cxn modelId="{51518FA2-F120-4E08-A17F-244D091E4480}" srcId="{BF2D38BC-7FF0-46EA-B927-8C1014DC1364}" destId="{D5A75DB0-D5D4-42BC-87D8-A409DC0F5B8B}" srcOrd="1" destOrd="0" parTransId="{17A042B5-DF3A-4DEB-8BB8-2ECC6AB3D7DC}" sibTransId="{8E92B5EA-90F4-451D-9EFD-856629B5DCA4}"/>
    <dgm:cxn modelId="{FECFF687-202B-4E2F-A317-3980E6F1F4C7}" type="presOf" srcId="{80FA1694-FB6C-4FA8-A3A9-7D3EEE5FFAE9}" destId="{CF1D92B2-B9CF-43B5-B0A8-637FF1F6FE35}" srcOrd="0" destOrd="0" presId="urn:microsoft.com/office/officeart/2005/8/layout/radial4"/>
    <dgm:cxn modelId="{007C5181-1199-4CC5-A843-89E90884BB8B}" type="presOf" srcId="{417A83D3-312A-438E-80DC-554999A6E52C}" destId="{6CE3F0A4-5AC4-41BF-A63B-775423319F82}" srcOrd="0" destOrd="0" presId="urn:microsoft.com/office/officeart/2005/8/layout/radial4"/>
    <dgm:cxn modelId="{0CFFE503-8449-4893-A45C-1B47588E13D6}" type="presOf" srcId="{113DF29E-42FF-4B8C-81A5-CB91BE760A9F}" destId="{6589D06F-384F-40FE-AAD7-0D753CFEDB03}" srcOrd="0" destOrd="0" presId="urn:microsoft.com/office/officeart/2005/8/layout/radial4"/>
    <dgm:cxn modelId="{68245D0D-471D-4CC5-9CDC-376F241561EF}" type="presOf" srcId="{BF2D38BC-7FF0-46EA-B927-8C1014DC1364}" destId="{3EB4B901-A27D-4ACB-96D5-5064B14E4D81}" srcOrd="0" destOrd="0" presId="urn:microsoft.com/office/officeart/2005/8/layout/radial4"/>
    <dgm:cxn modelId="{4DAF9CD0-DAC4-4DA9-82D9-09D803978A40}" type="presParOf" srcId="{CF765694-134C-487C-B1F7-4DCEEEB91F3E}" destId="{3EB4B901-A27D-4ACB-96D5-5064B14E4D81}" srcOrd="0" destOrd="0" presId="urn:microsoft.com/office/officeart/2005/8/layout/radial4"/>
    <dgm:cxn modelId="{515906BB-0D6E-43BA-A4F6-B2EDE4E3CD45}" type="presParOf" srcId="{CF765694-134C-487C-B1F7-4DCEEEB91F3E}" destId="{6589D06F-384F-40FE-AAD7-0D753CFEDB03}" srcOrd="1" destOrd="0" presId="urn:microsoft.com/office/officeart/2005/8/layout/radial4"/>
    <dgm:cxn modelId="{0F8B3C66-690E-4DD3-9CE9-22FA796026FE}" type="presParOf" srcId="{CF765694-134C-487C-B1F7-4DCEEEB91F3E}" destId="{291D66EF-262A-4915-8862-BA7913A51B95}" srcOrd="2" destOrd="0" presId="urn:microsoft.com/office/officeart/2005/8/layout/radial4"/>
    <dgm:cxn modelId="{D061BC9E-82A3-47B1-88FF-ED7C3BC98958}" type="presParOf" srcId="{CF765694-134C-487C-B1F7-4DCEEEB91F3E}" destId="{F7C59BCC-9B56-42BD-88C2-DD5AFD10E9F9}" srcOrd="3" destOrd="0" presId="urn:microsoft.com/office/officeart/2005/8/layout/radial4"/>
    <dgm:cxn modelId="{5CCDDEE4-0281-4048-992F-B936EAAC2EF4}" type="presParOf" srcId="{CF765694-134C-487C-B1F7-4DCEEEB91F3E}" destId="{7551CFA4-D8F0-459D-A98F-EC169054B291}" srcOrd="4" destOrd="0" presId="urn:microsoft.com/office/officeart/2005/8/layout/radial4"/>
    <dgm:cxn modelId="{58538CD1-0C5E-4A87-B6E3-F2D356B13EDD}" type="presParOf" srcId="{CF765694-134C-487C-B1F7-4DCEEEB91F3E}" destId="{EAEB4211-B1D4-41E3-85BE-C2A83E972E6C}" srcOrd="5" destOrd="0" presId="urn:microsoft.com/office/officeart/2005/8/layout/radial4"/>
    <dgm:cxn modelId="{878A5E89-7B9D-4737-A432-393AECAED8F2}" type="presParOf" srcId="{CF765694-134C-487C-B1F7-4DCEEEB91F3E}" destId="{14B3B289-31D4-4CE8-92BD-BB53B67033E2}" srcOrd="6" destOrd="0" presId="urn:microsoft.com/office/officeart/2005/8/layout/radial4"/>
    <dgm:cxn modelId="{507B713A-B5B5-4883-8DC4-A6C2BEA26A9A}" type="presParOf" srcId="{CF765694-134C-487C-B1F7-4DCEEEB91F3E}" destId="{BA1E5C51-E3B6-48C0-A619-F93457506FB3}" srcOrd="7" destOrd="0" presId="urn:microsoft.com/office/officeart/2005/8/layout/radial4"/>
    <dgm:cxn modelId="{1356BC48-143B-4516-83EA-AA600B7C1332}" type="presParOf" srcId="{CF765694-134C-487C-B1F7-4DCEEEB91F3E}" destId="{6FF283C6-99A2-4C94-A90E-ABF3CF8C74C8}" srcOrd="8" destOrd="0" presId="urn:microsoft.com/office/officeart/2005/8/layout/radial4"/>
    <dgm:cxn modelId="{B0967B6B-2E89-434F-836B-64756DB679E8}" type="presParOf" srcId="{CF765694-134C-487C-B1F7-4DCEEEB91F3E}" destId="{CF1D92B2-B9CF-43B5-B0A8-637FF1F6FE35}" srcOrd="9" destOrd="0" presId="urn:microsoft.com/office/officeart/2005/8/layout/radial4"/>
    <dgm:cxn modelId="{CF7BA395-726D-4895-B6AB-679C5BAF66A8}" type="presParOf" srcId="{CF765694-134C-487C-B1F7-4DCEEEB91F3E}" destId="{6CE3F0A4-5AC4-41BF-A63B-775423319F82}"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4B901-A27D-4ACB-96D5-5064B14E4D81}">
      <dsp:nvSpPr>
        <dsp:cNvPr id="0" name=""/>
        <dsp:cNvSpPr/>
      </dsp:nvSpPr>
      <dsp:spPr>
        <a:xfrm>
          <a:off x="2816265" y="2395654"/>
          <a:ext cx="2600865" cy="2600865"/>
        </a:xfrm>
        <a:prstGeom prst="ellipse">
          <a:avLst/>
        </a:prstGeom>
        <a:solidFill>
          <a:schemeClr val="tx2"/>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en-US" sz="5400" kern="1200" dirty="0" smtClean="0"/>
            <a:t> </a:t>
          </a:r>
          <a:endParaRPr lang="en-US" sz="5400" kern="1200" dirty="0"/>
        </a:p>
      </dsp:txBody>
      <dsp:txXfrm>
        <a:off x="3197153" y="2776542"/>
        <a:ext cx="1839089" cy="1839089"/>
      </dsp:txXfrm>
    </dsp:sp>
    <dsp:sp modelId="{6589D06F-384F-40FE-AAD7-0D753CFEDB03}">
      <dsp:nvSpPr>
        <dsp:cNvPr id="0" name=""/>
        <dsp:cNvSpPr/>
      </dsp:nvSpPr>
      <dsp:spPr>
        <a:xfrm rot="8445134">
          <a:off x="1932636" y="4620745"/>
          <a:ext cx="1571742" cy="6091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1D66EF-262A-4915-8862-BA7913A51B95}">
      <dsp:nvSpPr>
        <dsp:cNvPr id="0" name=""/>
        <dsp:cNvSpPr/>
      </dsp:nvSpPr>
      <dsp:spPr>
        <a:xfrm>
          <a:off x="1084912" y="4969075"/>
          <a:ext cx="1473363" cy="120408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Clearing</a:t>
          </a:r>
        </a:p>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Exchange</a:t>
          </a:r>
          <a:endParaRPr lang="en-US" sz="1800" b="1" kern="1200" dirty="0">
            <a:latin typeface="Arial" pitchFamily="34" charset="0"/>
            <a:cs typeface="Arial" pitchFamily="34" charset="0"/>
          </a:endParaRPr>
        </a:p>
      </dsp:txBody>
      <dsp:txXfrm>
        <a:off x="1120178" y="5004341"/>
        <a:ext cx="1402831" cy="1133549"/>
      </dsp:txXfrm>
    </dsp:sp>
    <dsp:sp modelId="{F7C59BCC-9B56-42BD-88C2-DD5AFD10E9F9}">
      <dsp:nvSpPr>
        <dsp:cNvPr id="0" name=""/>
        <dsp:cNvSpPr/>
      </dsp:nvSpPr>
      <dsp:spPr>
        <a:xfrm rot="5203711">
          <a:off x="3469647" y="5223500"/>
          <a:ext cx="1503536" cy="6091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51CFA4-D8F0-459D-A98F-EC169054B291}">
      <dsp:nvSpPr>
        <dsp:cNvPr id="0" name=""/>
        <dsp:cNvSpPr/>
      </dsp:nvSpPr>
      <dsp:spPr>
        <a:xfrm>
          <a:off x="3428998" y="5446760"/>
          <a:ext cx="1639484" cy="111873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Common Credits Website</a:t>
          </a:r>
          <a:endParaRPr lang="en-US" sz="1800" b="1" kern="1200" dirty="0">
            <a:latin typeface="Arial" pitchFamily="34" charset="0"/>
            <a:cs typeface="Arial" pitchFamily="34" charset="0"/>
          </a:endParaRPr>
        </a:p>
      </dsp:txBody>
      <dsp:txXfrm>
        <a:off x="3461765" y="5479527"/>
        <a:ext cx="1573950" cy="1053198"/>
      </dsp:txXfrm>
    </dsp:sp>
    <dsp:sp modelId="{EAEB4211-B1D4-41E3-85BE-C2A83E972E6C}">
      <dsp:nvSpPr>
        <dsp:cNvPr id="0" name=""/>
        <dsp:cNvSpPr/>
      </dsp:nvSpPr>
      <dsp:spPr>
        <a:xfrm rot="14398585">
          <a:off x="3158642" y="2430965"/>
          <a:ext cx="640272" cy="6091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3B289-31D4-4CE8-92BD-BB53B67033E2}">
      <dsp:nvSpPr>
        <dsp:cNvPr id="0" name=""/>
        <dsp:cNvSpPr/>
      </dsp:nvSpPr>
      <dsp:spPr>
        <a:xfrm>
          <a:off x="2416205" y="1470460"/>
          <a:ext cx="1421604" cy="1026121"/>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Common</a:t>
          </a:r>
        </a:p>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Freelance</a:t>
          </a:r>
          <a:endParaRPr lang="en-US" sz="1800" b="1" kern="1200" dirty="0" smtClean="0">
            <a:latin typeface="Arial" pitchFamily="34" charset="0"/>
            <a:cs typeface="Arial" pitchFamily="34" charset="0"/>
          </a:endParaRPr>
        </a:p>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Agency</a:t>
          </a:r>
          <a:endParaRPr lang="en-US" sz="1800" b="1" kern="1200" dirty="0">
            <a:latin typeface="Arial" pitchFamily="34" charset="0"/>
            <a:cs typeface="Arial" pitchFamily="34" charset="0"/>
          </a:endParaRPr>
        </a:p>
      </dsp:txBody>
      <dsp:txXfrm>
        <a:off x="2446259" y="1500514"/>
        <a:ext cx="1361496" cy="966013"/>
      </dsp:txXfrm>
    </dsp:sp>
    <dsp:sp modelId="{BA1E5C51-E3B6-48C0-A619-F93457506FB3}">
      <dsp:nvSpPr>
        <dsp:cNvPr id="0" name=""/>
        <dsp:cNvSpPr/>
      </dsp:nvSpPr>
      <dsp:spPr>
        <a:xfrm rot="11233499">
          <a:off x="937490" y="3154596"/>
          <a:ext cx="1987086" cy="6091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F283C6-99A2-4C94-A90E-ABF3CF8C74C8}">
      <dsp:nvSpPr>
        <dsp:cNvPr id="0" name=""/>
        <dsp:cNvSpPr/>
      </dsp:nvSpPr>
      <dsp:spPr>
        <a:xfrm>
          <a:off x="0" y="2688997"/>
          <a:ext cx="1481100" cy="1158174"/>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Common</a:t>
          </a:r>
        </a:p>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Property</a:t>
          </a:r>
          <a:endParaRPr lang="en-US" sz="1800" b="1" kern="1200" dirty="0">
            <a:latin typeface="Arial" pitchFamily="34" charset="0"/>
            <a:cs typeface="Arial" pitchFamily="34" charset="0"/>
          </a:endParaRPr>
        </a:p>
      </dsp:txBody>
      <dsp:txXfrm>
        <a:off x="33922" y="2722919"/>
        <a:ext cx="1413256" cy="1090330"/>
      </dsp:txXfrm>
    </dsp:sp>
    <dsp:sp modelId="{CF1D92B2-B9CF-43B5-B0A8-637FF1F6FE35}">
      <dsp:nvSpPr>
        <dsp:cNvPr id="0" name=""/>
        <dsp:cNvSpPr/>
      </dsp:nvSpPr>
      <dsp:spPr>
        <a:xfrm rot="1367613">
          <a:off x="5050639" y="4379972"/>
          <a:ext cx="2024410" cy="6091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E3F0A4-5AC4-41BF-A63B-775423319F82}">
      <dsp:nvSpPr>
        <dsp:cNvPr id="0" name=""/>
        <dsp:cNvSpPr/>
      </dsp:nvSpPr>
      <dsp:spPr>
        <a:xfrm>
          <a:off x="6553203" y="4379951"/>
          <a:ext cx="1474622" cy="129972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Arial" pitchFamily="34" charset="0"/>
              <a:cs typeface="Arial" pitchFamily="34" charset="0"/>
            </a:rPr>
            <a:t>Members</a:t>
          </a:r>
          <a:endParaRPr lang="en-US" sz="1800" b="1" kern="1200" dirty="0">
            <a:latin typeface="Arial" pitchFamily="34" charset="0"/>
            <a:cs typeface="Arial" pitchFamily="34" charset="0"/>
          </a:endParaRPr>
        </a:p>
      </dsp:txBody>
      <dsp:txXfrm>
        <a:off x="6591271" y="4418019"/>
        <a:ext cx="1398486" cy="1223593"/>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0" y="0"/>
            <a:ext cx="4160838" cy="3651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74755" name="Rectangle 3"/>
          <p:cNvSpPr>
            <a:spLocks noGrp="1" noChangeArrowheads="1"/>
          </p:cNvSpPr>
          <p:nvPr>
            <p:ph type="dt" sz="quarter" idx="1"/>
          </p:nvPr>
        </p:nvSpPr>
        <p:spPr bwMode="auto">
          <a:xfrm>
            <a:off x="5438775" y="0"/>
            <a:ext cx="4160838" cy="3651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74756" name="Rectangle 4"/>
          <p:cNvSpPr>
            <a:spLocks noGrp="1" noChangeArrowheads="1"/>
          </p:cNvSpPr>
          <p:nvPr>
            <p:ph type="ftr" sz="quarter" idx="2"/>
          </p:nvPr>
        </p:nvSpPr>
        <p:spPr bwMode="auto">
          <a:xfrm>
            <a:off x="0" y="6948488"/>
            <a:ext cx="4160838" cy="3651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74757" name="Rectangle 5"/>
          <p:cNvSpPr>
            <a:spLocks noGrp="1" noChangeArrowheads="1"/>
          </p:cNvSpPr>
          <p:nvPr>
            <p:ph type="sldNum" sz="quarter" idx="3"/>
          </p:nvPr>
        </p:nvSpPr>
        <p:spPr bwMode="auto">
          <a:xfrm>
            <a:off x="5438775" y="6948488"/>
            <a:ext cx="4160838" cy="3651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A263F8AE-3FAC-42B6-9EC4-C7742FC324E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838" cy="365125"/>
          </a:xfrm>
          <a:prstGeom prst="rect">
            <a:avLst/>
          </a:prstGeom>
        </p:spPr>
        <p:txBody>
          <a:bodyPr vert="horz" lIns="91440" tIns="45720" rIns="91440" bIns="45720" rtlCol="0"/>
          <a:lstStyle>
            <a:lvl1pPr algn="l">
              <a:defRPr sz="1200">
                <a:latin typeface="Arial" pitchFamily="34" charset="0"/>
              </a:defRPr>
            </a:lvl1pPr>
          </a:lstStyle>
          <a:p>
            <a:pPr>
              <a:defRPr/>
            </a:pPr>
            <a:endParaRPr lang="en-US"/>
          </a:p>
        </p:txBody>
      </p:sp>
      <p:sp>
        <p:nvSpPr>
          <p:cNvPr id="3" name="Date Placeholder 2"/>
          <p:cNvSpPr>
            <a:spLocks noGrp="1"/>
          </p:cNvSpPr>
          <p:nvPr>
            <p:ph type="dt" idx="1"/>
          </p:nvPr>
        </p:nvSpPr>
        <p:spPr>
          <a:xfrm>
            <a:off x="5438775" y="0"/>
            <a:ext cx="4160838" cy="365125"/>
          </a:xfrm>
          <a:prstGeom prst="rect">
            <a:avLst/>
          </a:prstGeom>
        </p:spPr>
        <p:txBody>
          <a:bodyPr vert="horz" lIns="91440" tIns="45720" rIns="91440" bIns="45720" rtlCol="0"/>
          <a:lstStyle>
            <a:lvl1pPr algn="r">
              <a:defRPr sz="1200">
                <a:latin typeface="Arial" pitchFamily="34" charset="0"/>
              </a:defRPr>
            </a:lvl1pPr>
          </a:lstStyle>
          <a:p>
            <a:pPr>
              <a:defRPr/>
            </a:pPr>
            <a:fld id="{4BE77BE0-0BF8-44AA-AD71-1C0DABD02ECB}" type="datetimeFigureOut">
              <a:rPr lang="en-US"/>
              <a:pPr>
                <a:defRPr/>
              </a:pPr>
              <a:t>3/28/2019</a:t>
            </a:fld>
            <a:endParaRPr lang="en-US"/>
          </a:p>
        </p:txBody>
      </p:sp>
      <p:sp>
        <p:nvSpPr>
          <p:cNvPr id="4" name="Slide Image Placeholder 3"/>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960438" y="3475038"/>
            <a:ext cx="7680325" cy="32908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948488"/>
            <a:ext cx="4160838" cy="365125"/>
          </a:xfrm>
          <a:prstGeom prst="rect">
            <a:avLst/>
          </a:prstGeom>
        </p:spPr>
        <p:txBody>
          <a:bodyPr vert="horz" lIns="91440" tIns="45720" rIns="91440" bIns="45720" rtlCol="0" anchor="b"/>
          <a:lstStyle>
            <a:lvl1pPr algn="l">
              <a:defRPr sz="1200">
                <a:latin typeface="Arial" pitchFamily="34" charset="0"/>
              </a:defRPr>
            </a:lvl1pPr>
          </a:lstStyle>
          <a:p>
            <a:pPr>
              <a:defRPr/>
            </a:pPr>
            <a:endParaRPr lang="en-US"/>
          </a:p>
        </p:txBody>
      </p:sp>
      <p:sp>
        <p:nvSpPr>
          <p:cNvPr id="7" name="Slide Number Placeholder 6"/>
          <p:cNvSpPr>
            <a:spLocks noGrp="1"/>
          </p:cNvSpPr>
          <p:nvPr>
            <p:ph type="sldNum" sz="quarter" idx="5"/>
          </p:nvPr>
        </p:nvSpPr>
        <p:spPr>
          <a:xfrm>
            <a:off x="5438775" y="6948488"/>
            <a:ext cx="4160838" cy="365125"/>
          </a:xfrm>
          <a:prstGeom prst="rect">
            <a:avLst/>
          </a:prstGeom>
        </p:spPr>
        <p:txBody>
          <a:bodyPr vert="horz" lIns="91440" tIns="45720" rIns="91440" bIns="45720" rtlCol="0" anchor="b"/>
          <a:lstStyle>
            <a:lvl1pPr algn="r">
              <a:defRPr sz="1200">
                <a:latin typeface="Arial" pitchFamily="34" charset="0"/>
              </a:defRPr>
            </a:lvl1pPr>
          </a:lstStyle>
          <a:p>
            <a:pPr>
              <a:defRPr/>
            </a:pPr>
            <a:fld id="{C116A238-22F6-4F7F-926F-C9D8F886BDE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A45D6E2-05A9-4FE9-B69D-7411217EF4A4}"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en-US"/>
          </a:p>
        </p:txBody>
      </p:sp>
      <p:sp>
        <p:nvSpPr>
          <p:cNvPr id="46084" name="Slide Number Placeholder 3"/>
          <p:cNvSpPr>
            <a:spLocks noGrp="1"/>
          </p:cNvSpPr>
          <p:nvPr>
            <p:ph type="sldNum" sz="quarter" idx="5"/>
          </p:nvPr>
        </p:nvSpPr>
        <p:spPr bwMode="auto">
          <a:ln>
            <a:miter lim="800000"/>
            <a:headEnd/>
            <a:tailEnd/>
          </a:ln>
        </p:spPr>
        <p:txBody>
          <a:bodyPr/>
          <a:lstStyle/>
          <a:p>
            <a:pPr>
              <a:defRPr/>
            </a:pPr>
            <a:fld id="{67D96F59-0964-4EBA-BC69-B1838810314C}" type="slidenum">
              <a:rPr lang="en-US" smtClean="0">
                <a:latin typeface="Arial" charset="0"/>
              </a:rPr>
              <a:pPr>
                <a:defRPr/>
              </a:pPr>
              <a:t>6</a:t>
            </a:fld>
            <a:endParaRPr lang="en-US">
              <a:latin typeface="Arial" charset="0"/>
            </a:endParaRPr>
          </a:p>
        </p:txBody>
      </p:sp>
    </p:spTree>
    <p:extLst>
      <p:ext uri="{BB962C8B-B14F-4D97-AF65-F5344CB8AC3E}">
        <p14:creationId xmlns:p14="http://schemas.microsoft.com/office/powerpoint/2010/main" val="381533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en-US"/>
          </a:p>
        </p:txBody>
      </p:sp>
      <p:sp>
        <p:nvSpPr>
          <p:cNvPr id="46084" name="Slide Number Placeholder 3"/>
          <p:cNvSpPr>
            <a:spLocks noGrp="1"/>
          </p:cNvSpPr>
          <p:nvPr>
            <p:ph type="sldNum" sz="quarter" idx="5"/>
          </p:nvPr>
        </p:nvSpPr>
        <p:spPr bwMode="auto">
          <a:ln>
            <a:miter lim="800000"/>
            <a:headEnd/>
            <a:tailEnd/>
          </a:ln>
        </p:spPr>
        <p:txBody>
          <a:bodyPr/>
          <a:lstStyle/>
          <a:p>
            <a:pPr>
              <a:defRPr/>
            </a:pPr>
            <a:fld id="{67D96F59-0964-4EBA-BC69-B1838810314C}" type="slidenum">
              <a:rPr lang="en-US" smtClean="0">
                <a:latin typeface="Arial" charset="0"/>
              </a:rPr>
              <a:pPr>
                <a:defRPr/>
              </a:pPr>
              <a:t>7</a:t>
            </a:fld>
            <a:endParaRPr lang="en-US">
              <a:latin typeface="Arial" charset="0"/>
            </a:endParaRPr>
          </a:p>
        </p:txBody>
      </p:sp>
    </p:spTree>
    <p:extLst>
      <p:ext uri="{BB962C8B-B14F-4D97-AF65-F5344CB8AC3E}">
        <p14:creationId xmlns:p14="http://schemas.microsoft.com/office/powerpoint/2010/main" val="177875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pPr eaLnBrk="1" hangingPunct="1">
              <a:spcBef>
                <a:spcPct val="0"/>
              </a:spcBef>
            </a:pPr>
            <a:endParaRPr lang="en-US"/>
          </a:p>
        </p:txBody>
      </p:sp>
      <p:sp>
        <p:nvSpPr>
          <p:cNvPr id="49156" name="Slide Number Placeholder 3"/>
          <p:cNvSpPr>
            <a:spLocks noGrp="1"/>
          </p:cNvSpPr>
          <p:nvPr>
            <p:ph type="sldNum" sz="quarter" idx="5"/>
          </p:nvPr>
        </p:nvSpPr>
        <p:spPr bwMode="auto">
          <a:ln>
            <a:miter lim="800000"/>
            <a:headEnd/>
            <a:tailEnd/>
          </a:ln>
        </p:spPr>
        <p:txBody>
          <a:bodyPr/>
          <a:lstStyle/>
          <a:p>
            <a:pPr>
              <a:defRPr/>
            </a:pPr>
            <a:fld id="{0AAC6C83-8026-4ED7-A2AD-F14A1E30A590}" type="slidenum">
              <a:rPr lang="en-US" smtClean="0">
                <a:latin typeface="Arial" charset="0"/>
              </a:rPr>
              <a:pPr>
                <a:defRPr/>
              </a:pPr>
              <a:t>9</a:t>
            </a:fld>
            <a:endParaRPr lang="en-US">
              <a:latin typeface="Arial" charset="0"/>
            </a:endParaRPr>
          </a:p>
        </p:txBody>
      </p:sp>
    </p:spTree>
    <p:extLst>
      <p:ext uri="{BB962C8B-B14F-4D97-AF65-F5344CB8AC3E}">
        <p14:creationId xmlns:p14="http://schemas.microsoft.com/office/powerpoint/2010/main" val="1797723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pPr eaLnBrk="1" hangingPunct="1">
              <a:spcBef>
                <a:spcPct val="0"/>
              </a:spcBef>
            </a:pPr>
            <a:endParaRPr lang="en-US"/>
          </a:p>
        </p:txBody>
      </p:sp>
      <p:sp>
        <p:nvSpPr>
          <p:cNvPr id="49156" name="Slide Number Placeholder 3"/>
          <p:cNvSpPr>
            <a:spLocks noGrp="1"/>
          </p:cNvSpPr>
          <p:nvPr>
            <p:ph type="sldNum" sz="quarter" idx="5"/>
          </p:nvPr>
        </p:nvSpPr>
        <p:spPr bwMode="auto">
          <a:ln>
            <a:miter lim="800000"/>
            <a:headEnd/>
            <a:tailEnd/>
          </a:ln>
        </p:spPr>
        <p:txBody>
          <a:bodyPr/>
          <a:lstStyle/>
          <a:p>
            <a:pPr>
              <a:defRPr/>
            </a:pPr>
            <a:fld id="{0AAC6C83-8026-4ED7-A2AD-F14A1E30A590}" type="slidenum">
              <a:rPr lang="en-US" smtClean="0">
                <a:latin typeface="Arial" charset="0"/>
              </a:rPr>
              <a:pPr>
                <a:defRPr/>
              </a:pPr>
              <a:t>10</a:t>
            </a:fld>
            <a:endParaRPr lang="en-US">
              <a:latin typeface="Arial" charset="0"/>
            </a:endParaRPr>
          </a:p>
        </p:txBody>
      </p:sp>
    </p:spTree>
    <p:extLst>
      <p:ext uri="{BB962C8B-B14F-4D97-AF65-F5344CB8AC3E}">
        <p14:creationId xmlns:p14="http://schemas.microsoft.com/office/powerpoint/2010/main" val="1358028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pPr eaLnBrk="1" hangingPunct="1">
              <a:spcBef>
                <a:spcPct val="0"/>
              </a:spcBef>
            </a:pPr>
            <a:endParaRPr lang="en-US" dirty="0"/>
          </a:p>
        </p:txBody>
      </p:sp>
      <p:sp>
        <p:nvSpPr>
          <p:cNvPr id="49156" name="Slide Number Placeholder 3"/>
          <p:cNvSpPr>
            <a:spLocks noGrp="1"/>
          </p:cNvSpPr>
          <p:nvPr>
            <p:ph type="sldNum" sz="quarter" idx="5"/>
          </p:nvPr>
        </p:nvSpPr>
        <p:spPr bwMode="auto">
          <a:ln>
            <a:miter lim="800000"/>
            <a:headEnd/>
            <a:tailEnd/>
          </a:ln>
        </p:spPr>
        <p:txBody>
          <a:bodyPr/>
          <a:lstStyle/>
          <a:p>
            <a:pPr>
              <a:defRPr/>
            </a:pPr>
            <a:fld id="{0AAC6C83-8026-4ED7-A2AD-F14A1E30A590}" type="slidenum">
              <a:rPr lang="en-US" smtClean="0">
                <a:latin typeface="Arial" charset="0"/>
              </a:rPr>
              <a:pPr>
                <a:defRPr/>
              </a:pPr>
              <a:t>11</a:t>
            </a:fld>
            <a:endParaRPr lang="en-US">
              <a:latin typeface="Arial" charset="0"/>
            </a:endParaRPr>
          </a:p>
        </p:txBody>
      </p:sp>
    </p:spTree>
    <p:extLst>
      <p:ext uri="{BB962C8B-B14F-4D97-AF65-F5344CB8AC3E}">
        <p14:creationId xmlns:p14="http://schemas.microsoft.com/office/powerpoint/2010/main" val="2274372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endParaRPr lang="en-US"/>
          </a:p>
        </p:txBody>
      </p:sp>
      <p:sp>
        <p:nvSpPr>
          <p:cNvPr id="52228" name="Slide Number Placeholder 3"/>
          <p:cNvSpPr>
            <a:spLocks noGrp="1"/>
          </p:cNvSpPr>
          <p:nvPr>
            <p:ph type="sldNum" sz="quarter" idx="5"/>
          </p:nvPr>
        </p:nvSpPr>
        <p:spPr bwMode="auto">
          <a:ln>
            <a:miter lim="800000"/>
            <a:headEnd/>
            <a:tailEnd/>
          </a:ln>
        </p:spPr>
        <p:txBody>
          <a:bodyPr/>
          <a:lstStyle/>
          <a:p>
            <a:pPr>
              <a:defRPr/>
            </a:pPr>
            <a:fld id="{AC43CCE9-4406-49B2-B8B5-32D4F377E259}" type="slidenum">
              <a:rPr lang="en-US" smtClean="0">
                <a:latin typeface="Arial" charset="0"/>
              </a:rPr>
              <a:pPr>
                <a:defRPr/>
              </a:pPr>
              <a:t>12</a:t>
            </a:fld>
            <a:endParaRPr lang="en-US">
              <a:latin typeface="Arial" charset="0"/>
            </a:endParaRPr>
          </a:p>
        </p:txBody>
      </p:sp>
    </p:spTree>
    <p:extLst>
      <p:ext uri="{BB962C8B-B14F-4D97-AF65-F5344CB8AC3E}">
        <p14:creationId xmlns:p14="http://schemas.microsoft.com/office/powerpoint/2010/main" val="2038346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A3754E-3DB7-40BC-B3F7-29D0F7C94B6A}" type="slidenum">
              <a:rPr lang="en-US" smtClean="0"/>
              <a:pPr/>
              <a:t>13</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1EED874-671E-4440-ACF1-66E5790ED539}" type="slidenum">
              <a:rPr lang="en-US" smtClean="0"/>
              <a:pPr/>
              <a:t>14</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1EED874-671E-4440-ACF1-66E5790ED539}" type="slidenum">
              <a:rPr lang="en-US" smtClean="0"/>
              <a:pPr/>
              <a:t>15</a:t>
            </a:fld>
            <a:endParaRPr lang="en-US" smtClean="0"/>
          </a:p>
        </p:txBody>
      </p:sp>
    </p:spTree>
    <p:extLst>
      <p:ext uri="{BB962C8B-B14F-4D97-AF65-F5344CB8AC3E}">
        <p14:creationId xmlns:p14="http://schemas.microsoft.com/office/powerpoint/2010/main" val="4128534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7625EE-CEA4-4FB5-AC64-06E252FB99E4}" type="slidenum">
              <a:rPr lang="en-US" smtClean="0"/>
              <a:pPr/>
              <a:t>16</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69EA2F4-F6B9-4626-94AE-40F347488506}" type="slidenum">
              <a:rPr lang="en-US" smtClean="0"/>
              <a:pPr/>
              <a:t>17</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981618-91C2-4578-92D3-4F4ED7A441FA}" type="slidenum">
              <a:rPr lang="en-US" smtClean="0"/>
              <a:pPr/>
              <a:t>18</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endParaRPr lang="en-US"/>
          </a:p>
        </p:txBody>
      </p:sp>
      <p:sp>
        <p:nvSpPr>
          <p:cNvPr id="59396" name="Slide Number Placeholder 3"/>
          <p:cNvSpPr>
            <a:spLocks noGrp="1"/>
          </p:cNvSpPr>
          <p:nvPr>
            <p:ph type="sldNum" sz="quarter" idx="5"/>
          </p:nvPr>
        </p:nvSpPr>
        <p:spPr bwMode="auto">
          <a:ln>
            <a:miter lim="800000"/>
            <a:headEnd/>
            <a:tailEnd/>
          </a:ln>
        </p:spPr>
        <p:txBody>
          <a:bodyPr/>
          <a:lstStyle/>
          <a:p>
            <a:pPr>
              <a:defRPr/>
            </a:pPr>
            <a:fld id="{A579B2FB-6E9C-4067-A997-2EC5FC755B63}" type="slidenum">
              <a:rPr lang="en-US" smtClean="0">
                <a:latin typeface="Arial" charset="0"/>
              </a:rPr>
              <a:pPr>
                <a:defRPr/>
              </a:pPr>
              <a:t>19</a:t>
            </a:fld>
            <a:endParaRPr lang="en-US">
              <a:latin typeface="Arial" charset="0"/>
            </a:endParaRPr>
          </a:p>
        </p:txBody>
      </p:sp>
    </p:spTree>
    <p:extLst>
      <p:ext uri="{BB962C8B-B14F-4D97-AF65-F5344CB8AC3E}">
        <p14:creationId xmlns:p14="http://schemas.microsoft.com/office/powerpoint/2010/main" val="2433638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67DD2E1-6EB4-4DAB-BD0E-297619AED77D}" type="slidenum">
              <a:rPr lang="en-US" smtClean="0"/>
              <a:pPr/>
              <a:t>20</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310E33-0EA9-4EE5-83AE-148BEAA74EFE}" type="slidenum">
              <a:rPr lang="en-US" smtClean="0"/>
              <a:pPr/>
              <a:t>21</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7284EF-2F5D-415D-8313-FB488FAD94FD}" type="slidenum">
              <a:rPr lang="en-US" smtClean="0"/>
              <a:pPr/>
              <a:t>22</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FA36CE-39FA-4945-858E-D51B0EA95AFF}" type="slidenum">
              <a:rPr lang="en-US" smtClean="0"/>
              <a:pPr/>
              <a:t>23</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6549A3D-EA8D-4E97-95A4-35111DB52EFA}" type="slidenum">
              <a:rPr lang="en-US" smtClean="0"/>
              <a:pPr/>
              <a:t>24</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E76A31-1F26-4D4C-A272-2435E8FDE308}" type="slidenum">
              <a:rPr lang="en-US" smtClean="0"/>
              <a:pPr/>
              <a:t>25</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29BD21-9127-4929-9CA5-CD3CA6CCA351}" type="slidenum">
              <a:rPr lang="en-US" smtClean="0"/>
              <a:pPr/>
              <a:t>26</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29BD21-9127-4929-9CA5-CD3CA6CCA351}" type="slidenum">
              <a:rPr lang="en-US" smtClean="0"/>
              <a:pPr/>
              <a:t>27</a:t>
            </a:fld>
            <a:endParaRPr lang="en-US" smtClean="0"/>
          </a:p>
        </p:txBody>
      </p:sp>
    </p:spTree>
    <p:extLst>
      <p:ext uri="{BB962C8B-B14F-4D97-AF65-F5344CB8AC3E}">
        <p14:creationId xmlns:p14="http://schemas.microsoft.com/office/powerpoint/2010/main" val="2902950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F4923E-D41C-4C2C-B5E9-68940AA251A0}" type="slidenum">
              <a:rPr lang="en-US" smtClean="0"/>
              <a:pPr/>
              <a:t>28</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71684"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17</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72708"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18</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67588"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13</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86020"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31</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87044"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32</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88068"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33</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89092"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34</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90116"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35</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90116"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35</a:t>
            </a:r>
          </a:p>
        </p:txBody>
      </p:sp>
    </p:spTree>
    <p:extLst>
      <p:ext uri="{BB962C8B-B14F-4D97-AF65-F5344CB8AC3E}">
        <p14:creationId xmlns:p14="http://schemas.microsoft.com/office/powerpoint/2010/main" val="2725921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95236"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40</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97284"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42</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96260"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41</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100356"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45</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101380"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46</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p:cNvSpPr>
          <p:nvPr>
            <p:ph type="dt" idx="1"/>
          </p:nvPr>
        </p:nvSpPr>
        <p:spPr/>
        <p:txBody>
          <a:bodyPr/>
          <a:lstStyle/>
          <a:p>
            <a:pPr>
              <a:defRPr/>
            </a:pPr>
            <a:r>
              <a:rPr lang="en-US"/>
              <a:t>1/18/2010</a:t>
            </a:r>
          </a:p>
        </p:txBody>
      </p:sp>
      <p:sp>
        <p:nvSpPr>
          <p:cNvPr id="9" name="Rectangle 7"/>
          <p:cNvSpPr>
            <a:spLocks noGrp="1"/>
          </p:cNvSpPr>
          <p:nvPr>
            <p:ph type="sldNum" sz="quarter" idx="5"/>
          </p:nvPr>
        </p:nvSpPr>
        <p:spPr/>
        <p:txBody>
          <a:bodyPr/>
          <a:lstStyle/>
          <a:p>
            <a:pPr>
              <a:defRPr/>
            </a:pPr>
            <a:r>
              <a:rPr lang="en-US"/>
              <a:t>‹#›</a:t>
            </a:r>
          </a:p>
        </p:txBody>
      </p:sp>
      <p:sp>
        <p:nvSpPr>
          <p:cNvPr id="4" name="Rectangle 2"/>
          <p:cNvSpPr>
            <a:spLocks noGrp="1" noRot="1" noChangeAspect="1" noTextEdit="1"/>
          </p:cNvSpPr>
          <p:nvPr>
            <p:ph type="sldImg"/>
          </p:nvPr>
        </p:nvSpPr>
        <p:spPr>
          <a:ln/>
        </p:spPr>
      </p:sp>
      <p:sp>
        <p:nvSpPr>
          <p:cNvPr id="5" name="Rectangle 3"/>
          <p:cNvSpPr>
            <a:spLocks noGrp="1"/>
          </p:cNvSpPr>
          <p:nvPr>
            <p:ph type="body" idx="1"/>
          </p:nvPr>
        </p:nvSpPr>
        <p:spPr bwMode="auto">
          <a:noFill/>
        </p:spPr>
        <p:txBody>
          <a:bodyPr/>
          <a:lstStyle/>
          <a:p>
            <a:endParaRPr lang="en-US"/>
          </a:p>
        </p:txBody>
      </p:sp>
      <p:sp>
        <p:nvSpPr>
          <p:cNvPr id="102404" name="Text Box 4"/>
          <p:cNvSpPr txBox="1">
            <a:spLocks noGrp="1"/>
          </p:cNvSpPr>
          <p:nvPr/>
        </p:nvSpPr>
        <p:spPr bwMode="auto">
          <a:xfrm>
            <a:off x="5438775" y="6948488"/>
            <a:ext cx="4160838" cy="365125"/>
          </a:xfrm>
          <a:prstGeom prst="rect">
            <a:avLst/>
          </a:prstGeom>
          <a:noFill/>
          <a:ln w="9525">
            <a:noFill/>
            <a:miter lim="800000"/>
            <a:headEnd/>
            <a:tailEnd/>
          </a:ln>
        </p:spPr>
        <p:txBody>
          <a:bodyPr anchor="b"/>
          <a:lstStyle/>
          <a:p>
            <a:pPr algn="r" fontAlgn="base">
              <a:spcBef>
                <a:spcPct val="0"/>
              </a:spcBef>
              <a:spcAft>
                <a:spcPct val="0"/>
              </a:spcAft>
            </a:pPr>
            <a:r>
              <a:rPr lang="en-US" sz="1200">
                <a:latin typeface="Arial" charset="0"/>
                <a:ea typeface="MS PGothic"/>
              </a:rPr>
              <a:t>47</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5600" b="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4" name="Date Placeholder 9"/>
          <p:cNvSpPr>
            <a:spLocks noGrp="1"/>
          </p:cNvSpPr>
          <p:nvPr>
            <p:ph type="dt" sz="half" idx="10"/>
          </p:nvPr>
        </p:nvSpPr>
        <p:spPr/>
        <p:txBody>
          <a:bodyPr/>
          <a:lstStyle>
            <a:lvl1pPr>
              <a:defRPr/>
            </a:lvl1pPr>
          </a:lstStyle>
          <a:p>
            <a:pPr>
              <a:defRPr/>
            </a:pPr>
            <a:fld id="{570301C9-6462-443D-B5DC-6E4852D36260}" type="datetimeFigureOut">
              <a:rPr lang="en-US"/>
              <a:pPr>
                <a:defRPr/>
              </a:pPr>
              <a:t>3/28/2019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222554B-FE18-4AFF-9E95-FA1A36D63C5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9"/>
          <p:cNvSpPr>
            <a:spLocks noGrp="1"/>
          </p:cNvSpPr>
          <p:nvPr>
            <p:ph type="dt" sz="half" idx="10"/>
          </p:nvPr>
        </p:nvSpPr>
        <p:spPr/>
        <p:txBody>
          <a:bodyPr/>
          <a:lstStyle>
            <a:lvl1pPr>
              <a:defRPr/>
            </a:lvl1pPr>
          </a:lstStyle>
          <a:p>
            <a:pPr>
              <a:defRPr/>
            </a:pPr>
            <a:fld id="{6D509A51-F1FF-49C9-94E4-6BFBB94042A2}" type="datetimeFigureOut">
              <a:rPr lang="en-US"/>
              <a:pPr>
                <a:defRPr/>
              </a:pPr>
              <a:t>3/28/2019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9C41245-54FC-4501-AB1C-C4124E5458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ctr" rtl="0">
              <a:spcBef>
                <a:spcPct val="0"/>
              </a:spcBef>
              <a:buNone/>
              <a:defRPr lang="en-US" sz="5600" b="0"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400" b="0" i="1">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2CCAC89F-447C-4882-9019-BD7D04B8403D}" type="datetimeFigureOut">
              <a:rPr lang="en-US"/>
              <a:pPr>
                <a:defRPr/>
              </a:pPr>
              <a:t>3/28/2019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724C2C8-BD42-4447-BACD-F6A81D79965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CD21B9B-CF46-4E2A-ADC4-3334BCAA91AA}" type="datetimeFigureOut">
              <a:rPr lang="en-US"/>
              <a:pPr>
                <a:defRPr/>
              </a:pPr>
              <a:t>3/28/2019</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B1379A2B-5B98-4A7B-928B-C7E855D8CF6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lgn="ct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E4BBD6B3-9DAD-4EFE-B3E6-800A20892CDE}" type="datetimeFigureOut">
              <a:rPr lang="en-US"/>
              <a:pPr>
                <a:defRPr/>
              </a:pPr>
              <a:t>3/28/2019</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CE50C861-6E3B-4F02-8ED1-0530B5F49283}"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ctr"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fld id="{822845A0-CCBB-4772-941B-D138125FE6A7}" type="datetimeFigureOut">
              <a:rPr lang="en-US"/>
              <a:pPr>
                <a:defRPr/>
              </a:pPr>
              <a:t>3/28/2019</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25076A17-93C0-4E18-AFC5-D186D0E0724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Content Placeholder 3"/>
          <p:cNvSpPr>
            <a:spLocks noGrp="1"/>
          </p:cNvSpPr>
          <p:nvPr>
            <p:ph sz="half" idx="1"/>
          </p:nvPr>
        </p:nvSpPr>
        <p:spPr>
          <a:xfrm>
            <a:off x="381000" y="838200"/>
            <a:ext cx="8305800" cy="5410200"/>
          </a:xfrm>
        </p:spPr>
        <p:txBody>
          <a:bodyPr tIns="0"/>
          <a:lstStyle>
            <a:lvl1pPr>
              <a:defRPr sz="2800" b="1">
                <a:latin typeface="+mn-lt"/>
              </a:defRPr>
            </a:lvl1pPr>
            <a:lvl2pPr>
              <a:defRPr sz="2600" b="0">
                <a:latin typeface="Lucida Sans" pitchFamily="34" charset="0"/>
              </a:defRPr>
            </a:lvl2pPr>
            <a:lvl3pPr>
              <a:defRPr sz="2400">
                <a:latin typeface="Lucida Sans" pitchFamily="34" charset="0"/>
              </a:defRPr>
            </a:lvl3pPr>
            <a:lvl4pPr>
              <a:defRPr sz="2000">
                <a:latin typeface="Lucida Sans" pitchFamily="34" charset="0"/>
              </a:defRPr>
            </a:lvl4pPr>
            <a:lvl5pPr>
              <a:defRPr sz="1800">
                <a:latin typeface="Lucid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Date Placeholder 1"/>
          <p:cNvSpPr>
            <a:spLocks noGrp="1"/>
          </p:cNvSpPr>
          <p:nvPr>
            <p:ph type="dt" sz="half" idx="10"/>
          </p:nvPr>
        </p:nvSpPr>
        <p:spPr/>
        <p:txBody>
          <a:bodyPr/>
          <a:lstStyle>
            <a:lvl1pPr>
              <a:defRPr/>
            </a:lvl1pPr>
          </a:lstStyle>
          <a:p>
            <a:pPr>
              <a:defRPr/>
            </a:pPr>
            <a:fld id="{DCE9AC1F-ED24-4160-912D-0EDF91F23A25}" type="datetimeFigureOut">
              <a:rPr lang="en-US"/>
              <a:pPr>
                <a:defRPr/>
              </a:pPr>
              <a:t>3/28/2019</a:t>
            </a:fld>
            <a:endParaRPr lang="en-US"/>
          </a:p>
        </p:txBody>
      </p:sp>
      <p:sp>
        <p:nvSpPr>
          <p:cNvPr id="4" name="Slide Number Placeholder 3"/>
          <p:cNvSpPr>
            <a:spLocks noGrp="1"/>
          </p:cNvSpPr>
          <p:nvPr>
            <p:ph type="sldNum" sz="quarter" idx="11"/>
          </p:nvPr>
        </p:nvSpPr>
        <p:spPr/>
        <p:txBody>
          <a:bodyPr/>
          <a:lstStyle>
            <a:lvl1pPr>
              <a:defRPr/>
            </a:lvl1pPr>
          </a:lstStyle>
          <a:p>
            <a:pPr>
              <a:defRPr/>
            </a:pPr>
            <a:fld id="{7ECA4661-2B98-43C5-A862-709AD06DDE8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8001000" cy="1162050"/>
          </a:xfrm>
        </p:spPr>
        <p:txBody>
          <a:bodyPr>
            <a:noAutofit/>
          </a:bodyPr>
          <a:lstStyle>
            <a:lvl1pPr algn="ctr"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atin typeface="Lucida Sans" pitchFamily="34" charset="0"/>
              </a:defRPr>
            </a:lvl1pPr>
            <a:lvl2pPr indent="0" algn="l">
              <a:buNone/>
              <a:defRPr sz="1200"/>
            </a:lvl2pPr>
            <a:lvl3pPr indent="0" algn="l">
              <a:buNone/>
              <a:defRPr sz="1000"/>
            </a:lvl3pPr>
            <a:lvl4pPr indent="0" algn="l">
              <a:buNone/>
              <a:defRPr sz="900"/>
            </a:lvl4pPr>
            <a:lvl5pPr indent="0" algn="l">
              <a:buNone/>
              <a:defRPr sz="900"/>
            </a:lvl5pPr>
          </a:lstStyle>
          <a:p>
            <a:pPr lvl="0"/>
            <a:r>
              <a:rPr lang="en-US" dirty="0"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b="1">
                <a:latin typeface="+mn-lt"/>
              </a:defRPr>
            </a:lvl1pPr>
            <a:lvl2pPr>
              <a:defRPr sz="2600" b="0">
                <a:latin typeface="Lucida Sans" pitchFamily="34" charset="0"/>
              </a:defRPr>
            </a:lvl2pPr>
            <a:lvl3pPr>
              <a:defRPr sz="2400">
                <a:latin typeface="Lucida Sans" pitchFamily="34" charset="0"/>
              </a:defRPr>
            </a:lvl3pPr>
            <a:lvl4pPr>
              <a:defRPr sz="2000">
                <a:latin typeface="Lucida Sans" pitchFamily="34" charset="0"/>
              </a:defRPr>
            </a:lvl4pPr>
            <a:lvl5pPr>
              <a:defRPr sz="1800">
                <a:latin typeface="Lucid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fld id="{FDDF956A-3D94-4499-AD12-62E6EC1F3CAB}" type="datetimeFigureOut">
              <a:rPr lang="en-US"/>
              <a:pPr>
                <a:defRPr/>
              </a:pPr>
              <a:t>3/28/2019</a:t>
            </a:fld>
            <a:endParaRPr lang="en-US"/>
          </a:p>
        </p:txBody>
      </p:sp>
      <p:sp>
        <p:nvSpPr>
          <p:cNvPr id="6" name="Slide Number Placeholder 6"/>
          <p:cNvSpPr>
            <a:spLocks noGrp="1"/>
          </p:cNvSpPr>
          <p:nvPr>
            <p:ph type="sldNum" sz="quarter" idx="11"/>
          </p:nvPr>
        </p:nvSpPr>
        <p:spPr/>
        <p:txBody>
          <a:bodyPr/>
          <a:lstStyle>
            <a:lvl1pPr>
              <a:defRPr/>
            </a:lvl1pPr>
          </a:lstStyle>
          <a:p>
            <a:pPr>
              <a:defRPr/>
            </a:pPr>
            <a:fld id="{B2F825C6-19EB-463E-9768-DBA5A56B30A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0">
                <a:solidFill>
                  <a:schemeClr val="tx2"/>
                </a:solidFill>
                <a:latin typeface="+mj-lt"/>
              </a:defRPr>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atin typeface="Lucida Sans" pitchFamily="34" charset="0"/>
              </a:defRPr>
            </a:lvl1pPr>
            <a:lvl2pPr>
              <a:defRPr sz="1200"/>
            </a:lvl2pPr>
            <a:lvl3pPr>
              <a:defRPr sz="1000"/>
            </a:lvl3pPr>
            <a:lvl4pPr>
              <a:defRPr sz="900"/>
            </a:lvl4pPr>
            <a:lvl5pPr>
              <a:defRPr sz="900"/>
            </a:lvl5pPr>
          </a:lstStyle>
          <a:p>
            <a:pPr lvl="0"/>
            <a:r>
              <a:rPr lang="en-US" dirty="0"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835C093C-02BD-4977-AB08-FFF4CB60C6A4}" type="datetimeFigureOut">
              <a:rPr lang="en-US"/>
              <a:pPr>
                <a:defRPr/>
              </a:pPr>
              <a:t>3/28/2019</a:t>
            </a:fld>
            <a:endParaRPr lang="en-US"/>
          </a:p>
        </p:txBody>
      </p:sp>
      <p:sp>
        <p:nvSpPr>
          <p:cNvPr id="10" name="Slide Number Placeholder 6"/>
          <p:cNvSpPr>
            <a:spLocks noGrp="1"/>
          </p:cNvSpPr>
          <p:nvPr>
            <p:ph type="sldNum" sz="quarter" idx="11"/>
          </p:nvPr>
        </p:nvSpPr>
        <p:spPr>
          <a:xfrm>
            <a:off x="8077200" y="6356350"/>
            <a:ext cx="609600" cy="365125"/>
          </a:xfrm>
        </p:spPr>
        <p:txBody>
          <a:bodyPr/>
          <a:lstStyle>
            <a:lvl1pPr>
              <a:defRPr/>
            </a:lvl1pPr>
          </a:lstStyle>
          <a:p>
            <a:pPr>
              <a:defRPr/>
            </a:pPr>
            <a:fld id="{FB5ECD9F-0A45-4BCC-BBF3-864F0BB0667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Impact"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a:lstStyle>
            <a:lvl1pPr>
              <a:defRPr b="1">
                <a:latin typeface="Lucida Sans" pitchFamily="34" charset="0"/>
              </a:defRPr>
            </a:lvl1pPr>
            <a:lvl2pPr>
              <a:defRPr>
                <a:latin typeface="Lucida Sans" pitchFamily="34" charset="0"/>
              </a:defRPr>
            </a:lvl2pPr>
            <a:lvl3pPr>
              <a:defRPr>
                <a:latin typeface="Lucida Sans" pitchFamily="34" charset="0"/>
              </a:defRPr>
            </a:lvl3pPr>
            <a:lvl4pPr>
              <a:defRPr>
                <a:latin typeface="Lucida Sans" pitchFamily="34" charset="0"/>
              </a:defRPr>
            </a:lvl4pPr>
            <a:lvl5pPr>
              <a:defRPr>
                <a:latin typeface="Lucid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9"/>
          <p:cNvSpPr>
            <a:spLocks noGrp="1"/>
          </p:cNvSpPr>
          <p:nvPr>
            <p:ph type="dt" sz="half" idx="10"/>
          </p:nvPr>
        </p:nvSpPr>
        <p:spPr/>
        <p:txBody>
          <a:bodyPr/>
          <a:lstStyle>
            <a:lvl1pPr>
              <a:defRPr/>
            </a:lvl1pPr>
          </a:lstStyle>
          <a:p>
            <a:pPr>
              <a:defRPr/>
            </a:pPr>
            <a:fld id="{5F9A7295-6140-4D0D-AF7B-45EEB8586BA3}" type="datetimeFigureOut">
              <a:rPr lang="en-US"/>
              <a:pPr>
                <a:defRPr/>
              </a:pPr>
              <a:t>3/28/2019</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B2694AB-162D-4FFE-A7DA-DC7A603DB7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r>
              <a:rPr lang="en-US"/>
              <a:t>1/18/2010</a:t>
            </a:r>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r>
              <a:rPr lang="en-US"/>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bright="-42000" contrast="-42000"/>
          </a:blip>
          <a:srcRect/>
          <a:tile tx="0" ty="0" sx="100000" sy="100000" flip="none" algn="tl"/>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fld id="{62EAB95D-9FA2-47C1-8C0C-0F2E028B3D7C}" type="datetimeFigureOut">
              <a:rPr lang="en-US"/>
              <a:pPr>
                <a:defRPr/>
              </a:pPr>
              <a:t>3/28/2019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defRPr>
            </a:lvl1pPr>
          </a:lstStyle>
          <a:p>
            <a:pPr>
              <a:defRPr/>
            </a:pPr>
            <a:fld id="{4B452A46-7A44-48EF-9BB4-5CA4143DC931}"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endParaRPr>
            </a:p>
          </p:txBody>
        </p:sp>
      </p:grpSp>
    </p:spTree>
  </p:cSld>
  <p:clrMap bg1="dk1" tx1="lt1" bg2="dk2" tx2="lt2" accent1="accent1" accent2="accent2" accent3="accent3" accent4="accent4" accent5="accent5" accent6="accent6" hlink="hlink" folHlink="folHlink"/>
  <p:sldLayoutIdLst>
    <p:sldLayoutId id="2147483800" r:id="rId1"/>
    <p:sldLayoutId id="2147483799" r:id="rId2"/>
    <p:sldLayoutId id="2147483798" r:id="rId3"/>
    <p:sldLayoutId id="2147483797" r:id="rId4"/>
    <p:sldLayoutId id="2147483796" r:id="rId5"/>
    <p:sldLayoutId id="2147483795" r:id="rId6"/>
    <p:sldLayoutId id="2147483801" r:id="rId7"/>
    <p:sldLayoutId id="2147483802" r:id="rId8"/>
    <p:sldLayoutId id="2147483803" r:id="rId9"/>
    <p:sldLayoutId id="2147483794" r:id="rId10"/>
    <p:sldLayoutId id="2147483804" r:id="rId11"/>
  </p:sldLayoutIdLst>
  <p:txStyles>
    <p:titleStyle>
      <a:lvl1pPr algn="ctr" rtl="0" eaLnBrk="0" fontAlgn="base" hangingPunct="0">
        <a:spcBef>
          <a:spcPct val="0"/>
        </a:spcBef>
        <a:spcAft>
          <a:spcPct val="0"/>
        </a:spcAft>
        <a:defRPr sz="500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Layout" Target="../diagrams/layout2.xml"/><Relationship Id="rId7" Type="http://schemas.openxmlformats.org/officeDocument/2006/relationships/image" Target="../media/image14.wmf"/><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457200" y="1295400"/>
            <a:ext cx="8229600" cy="4247317"/>
          </a:xfrm>
          <a:prstGeom prst="rect">
            <a:avLst/>
          </a:prstGeom>
          <a:noFill/>
          <a:ln w="9525">
            <a:noFill/>
            <a:miter lim="800000"/>
            <a:headEnd/>
            <a:tailEnd/>
          </a:ln>
          <a:effectLst/>
        </p:spPr>
        <p:txBody>
          <a:bodyPr>
            <a:spAutoFit/>
          </a:bodyPr>
          <a:lstStyle/>
          <a:p>
            <a:pPr algn="ctr">
              <a:spcBef>
                <a:spcPct val="50000"/>
              </a:spcBef>
              <a:defRPr/>
            </a:pPr>
            <a:r>
              <a:rPr lang="en-US" sz="6600" dirty="0">
                <a:solidFill>
                  <a:schemeClr val="accent3">
                    <a:lumMod val="60000"/>
                    <a:lumOff val="40000"/>
                  </a:schemeClr>
                </a:solidFill>
                <a:effectLst>
                  <a:outerShdw blurRad="38100" dist="38100" dir="2700000" algn="tl">
                    <a:srgbClr val="000000">
                      <a:alpha val="43137"/>
                    </a:srgbClr>
                  </a:outerShdw>
                </a:effectLst>
                <a:latin typeface="Impact" pitchFamily="34" charset="0"/>
              </a:rPr>
              <a:t>Not for the Love of Money</a:t>
            </a:r>
          </a:p>
          <a:p>
            <a:pPr algn="ctr">
              <a:spcBef>
                <a:spcPct val="50000"/>
              </a:spcBef>
              <a:defRPr/>
            </a:pPr>
            <a:r>
              <a:rPr lang="en-US" sz="2800" dirty="0" smtClean="0">
                <a:latin typeface="Lucida Sans" pitchFamily="34" charset="0"/>
              </a:rPr>
              <a:t>Creating</a:t>
            </a:r>
            <a:r>
              <a:rPr lang="en-US" sz="2800" dirty="0">
                <a:latin typeface="Lucida Sans" pitchFamily="34" charset="0"/>
              </a:rPr>
              <a:t> </a:t>
            </a:r>
            <a:r>
              <a:rPr lang="en-US" sz="2800" dirty="0" smtClean="0">
                <a:latin typeface="Lucida Sans" pitchFamily="34" charset="0"/>
              </a:rPr>
              <a:t>a local alternative economy </a:t>
            </a:r>
            <a:br>
              <a:rPr lang="en-US" sz="2800" dirty="0" smtClean="0">
                <a:latin typeface="Lucida Sans" pitchFamily="34" charset="0"/>
              </a:rPr>
            </a:br>
            <a:r>
              <a:rPr lang="en-US" sz="2800" dirty="0" smtClean="0">
                <a:latin typeface="Lucida Sans" pitchFamily="34" charset="0"/>
              </a:rPr>
              <a:t>where there is an abundance </a:t>
            </a:r>
            <a:r>
              <a:rPr lang="en-US" sz="2800" dirty="0">
                <a:latin typeface="Lucida Sans" pitchFamily="34" charset="0"/>
              </a:rPr>
              <a:t/>
            </a:r>
            <a:br>
              <a:rPr lang="en-US" sz="2800" dirty="0">
                <a:latin typeface="Lucida Sans" pitchFamily="34" charset="0"/>
              </a:rPr>
            </a:br>
            <a:r>
              <a:rPr lang="en-US" sz="2800" dirty="0" smtClean="0">
                <a:latin typeface="Lucida Sans" pitchFamily="34" charset="0"/>
              </a:rPr>
              <a:t>of work and resources </a:t>
            </a:r>
            <a:br>
              <a:rPr lang="en-US" sz="2800" dirty="0" smtClean="0">
                <a:latin typeface="Lucida Sans" pitchFamily="34" charset="0"/>
              </a:rPr>
            </a:br>
            <a:r>
              <a:rPr lang="en-US" sz="2800" dirty="0" smtClean="0">
                <a:latin typeface="Lucida Sans" pitchFamily="34" charset="0"/>
              </a:rPr>
              <a:t>to meet the basic needs of everyone.</a:t>
            </a:r>
            <a:endParaRPr lang="en-US" sz="2800" dirty="0">
              <a:latin typeface="Lucida Sans" pitchFamily="34" charset="0"/>
            </a:endParaRPr>
          </a:p>
          <a:p>
            <a:pPr algn="ctr">
              <a:spcBef>
                <a:spcPct val="50000"/>
              </a:spcBef>
              <a:defRPr/>
            </a:pPr>
            <a:endParaRPr lang="en-US" sz="800"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76200" y="1371600"/>
            <a:ext cx="9144000" cy="1143000"/>
          </a:xfrm>
        </p:spPr>
        <p:txBody>
          <a:bodyPr/>
          <a:lstStyle/>
          <a:p>
            <a:pPr eaLnBrk="1" hangingPunct="1"/>
            <a:r>
              <a:rPr lang="en-US" dirty="0" smtClean="0">
                <a:solidFill>
                  <a:schemeClr val="accent3">
                    <a:lumMod val="60000"/>
                    <a:lumOff val="40000"/>
                  </a:schemeClr>
                </a:solidFill>
              </a:rPr>
              <a:t>My Objective</a:t>
            </a:r>
            <a:endParaRPr lang="en-US" dirty="0">
              <a:solidFill>
                <a:schemeClr val="accent3">
                  <a:lumMod val="60000"/>
                  <a:lumOff val="40000"/>
                </a:schemeClr>
              </a:solidFill>
            </a:endParaRP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2819400"/>
            <a:ext cx="4133850" cy="29527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7753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76200" y="1371600"/>
            <a:ext cx="9144000" cy="1143000"/>
          </a:xfrm>
        </p:spPr>
        <p:txBody>
          <a:bodyPr/>
          <a:lstStyle/>
          <a:p>
            <a:pPr eaLnBrk="1" hangingPunct="1"/>
            <a:r>
              <a:rPr lang="en-US" dirty="0" smtClean="0">
                <a:solidFill>
                  <a:schemeClr val="accent3">
                    <a:lumMod val="60000"/>
                    <a:lumOff val="40000"/>
                  </a:schemeClr>
                </a:solidFill>
              </a:rPr>
              <a:t>Why do we need </a:t>
            </a:r>
            <a:br>
              <a:rPr lang="en-US" dirty="0" smtClean="0">
                <a:solidFill>
                  <a:schemeClr val="accent3">
                    <a:lumMod val="60000"/>
                    <a:lumOff val="40000"/>
                  </a:schemeClr>
                </a:solidFill>
              </a:rPr>
            </a:br>
            <a:r>
              <a:rPr lang="en-US" dirty="0" smtClean="0">
                <a:solidFill>
                  <a:schemeClr val="accent3">
                    <a:lumMod val="60000"/>
                    <a:lumOff val="40000"/>
                  </a:schemeClr>
                </a:solidFill>
              </a:rPr>
              <a:t>a local currency?</a:t>
            </a:r>
            <a:endParaRPr lang="en-US" dirty="0">
              <a:solidFill>
                <a:schemeClr val="accent3">
                  <a:lumMod val="60000"/>
                  <a:lumOff val="40000"/>
                </a:schemeClr>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1200" y="3505200"/>
            <a:ext cx="2228850" cy="2228850"/>
          </a:xfrm>
        </p:spPr>
      </p:pic>
      <p:sp>
        <p:nvSpPr>
          <p:cNvPr id="7" name="Title 1"/>
          <p:cNvSpPr txBox="1">
            <a:spLocks/>
          </p:cNvSpPr>
          <p:nvPr/>
        </p:nvSpPr>
        <p:spPr bwMode="auto">
          <a:xfrm>
            <a:off x="3657600" y="3886200"/>
            <a:ext cx="1077383"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en-US" dirty="0" smtClean="0"/>
              <a:t>vs</a:t>
            </a:r>
            <a:endParaRPr lang="en-US" dirty="0"/>
          </a:p>
        </p:txBody>
      </p:sp>
      <p:sp>
        <p:nvSpPr>
          <p:cNvPr id="5" name="TextBox 4"/>
          <p:cNvSpPr txBox="1"/>
          <p:nvPr/>
        </p:nvSpPr>
        <p:spPr>
          <a:xfrm>
            <a:off x="1219200" y="3048000"/>
            <a:ext cx="1561135" cy="3170099"/>
          </a:xfrm>
          <a:prstGeom prst="rect">
            <a:avLst/>
          </a:prstGeom>
          <a:noFill/>
        </p:spPr>
        <p:txBody>
          <a:bodyPr wrap="square" rtlCol="0">
            <a:spAutoFit/>
          </a:bodyPr>
          <a:lstStyle/>
          <a:p>
            <a:r>
              <a:rPr lang="en-US" sz="20000" dirty="0" smtClean="0">
                <a:solidFill>
                  <a:schemeClr val="accent6">
                    <a:lumMod val="75000"/>
                  </a:schemeClr>
                </a:solidFill>
                <a:latin typeface="Impact" panose="020B0806030902050204" pitchFamily="34" charset="0"/>
              </a:rPr>
              <a:t>$</a:t>
            </a:r>
            <a:endParaRPr lang="en-US" sz="20000" dirty="0">
              <a:solidFill>
                <a:schemeClr val="accent6">
                  <a:lumMod val="75000"/>
                </a:schemeClr>
              </a:solidFill>
              <a:latin typeface="Impact" panose="020B0806030902050204" pitchFamily="34" charset="0"/>
            </a:endParaRPr>
          </a:p>
        </p:txBody>
      </p:sp>
    </p:spTree>
    <p:extLst>
      <p:ext uri="{BB962C8B-B14F-4D97-AF65-F5344CB8AC3E}">
        <p14:creationId xmlns:p14="http://schemas.microsoft.com/office/powerpoint/2010/main" val="766112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rcityModel.jpg"/>
          <p:cNvPicPr>
            <a:picLocks noGrp="1" noChangeAspect="1"/>
          </p:cNvPicPr>
          <p:nvPr>
            <p:ph idx="1"/>
          </p:nvPr>
        </p:nvPicPr>
        <p:blipFill>
          <a:blip r:embed="rId2" cstate="print">
            <a:lum/>
          </a:blip>
          <a:srcRect l="8258" t="22791" r="6358" b="26672"/>
          <a:stretch>
            <a:fillRect/>
          </a:stretch>
        </p:blipFill>
        <p:spPr>
          <a:xfrm>
            <a:off x="391582" y="1143000"/>
            <a:ext cx="8229600" cy="1447800"/>
          </a:xfrm>
          <a:prstGeom prst="rect">
            <a:avLst/>
          </a:prstGeom>
          <a:ln>
            <a:noFill/>
          </a:ln>
          <a:effectLst>
            <a:softEdge rad="112500"/>
          </a:effectLst>
        </p:spPr>
      </p:pic>
      <p:sp>
        <p:nvSpPr>
          <p:cNvPr id="2" name="Title 1"/>
          <p:cNvSpPr>
            <a:spLocks noGrp="1"/>
          </p:cNvSpPr>
          <p:nvPr>
            <p:ph type="title"/>
          </p:nvPr>
        </p:nvSpPr>
        <p:spPr>
          <a:xfrm>
            <a:off x="3967689" y="2452672"/>
            <a:ext cx="1077383" cy="1143000"/>
          </a:xfrm>
        </p:spPr>
        <p:txBody>
          <a:bodyPr/>
          <a:lstStyle/>
          <a:p>
            <a:r>
              <a:rPr lang="en-US" dirty="0" smtClean="0"/>
              <a:t>vs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72" y="3505200"/>
            <a:ext cx="9661910" cy="3315730"/>
          </a:xfrm>
          <a:prstGeom prst="rect">
            <a:avLst/>
          </a:prstGeom>
          <a:effectLst>
            <a:softEdge rad="317500"/>
          </a:effectLst>
        </p:spPr>
      </p:pic>
      <p:sp>
        <p:nvSpPr>
          <p:cNvPr id="5" name="TextBox 4"/>
          <p:cNvSpPr txBox="1"/>
          <p:nvPr/>
        </p:nvSpPr>
        <p:spPr>
          <a:xfrm>
            <a:off x="3131742" y="2483273"/>
            <a:ext cx="2749279" cy="400110"/>
          </a:xfrm>
          <a:prstGeom prst="rect">
            <a:avLst/>
          </a:prstGeom>
          <a:noFill/>
        </p:spPr>
        <p:txBody>
          <a:bodyPr wrap="none" rtlCol="0">
            <a:spAutoFit/>
          </a:bodyPr>
          <a:lstStyle/>
          <a:p>
            <a:pPr algn="ctr"/>
            <a:r>
              <a:rPr lang="en-US" sz="2000" dirty="0" smtClean="0">
                <a:solidFill>
                  <a:srgbClr val="FF0000"/>
                </a:solidFill>
                <a:latin typeface="+mj-lt"/>
              </a:rPr>
              <a:t>Not enough for everyone</a:t>
            </a:r>
            <a:endParaRPr lang="en-US" sz="2000" dirty="0">
              <a:solidFill>
                <a:srgbClr val="FF0000"/>
              </a:solidFill>
              <a:latin typeface="+mj-lt"/>
            </a:endParaRPr>
          </a:p>
        </p:txBody>
      </p:sp>
    </p:spTree>
    <p:extLst>
      <p:ext uri="{BB962C8B-B14F-4D97-AF65-F5344CB8AC3E}">
        <p14:creationId xmlns:p14="http://schemas.microsoft.com/office/powerpoint/2010/main" val="3326142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rcityModel.jpg"/>
          <p:cNvPicPr>
            <a:picLocks noGrp="1" noChangeAspect="1"/>
          </p:cNvPicPr>
          <p:nvPr>
            <p:ph idx="1"/>
          </p:nvPr>
        </p:nvPicPr>
        <p:blipFill>
          <a:blip r:embed="rId2" cstate="print">
            <a:lum/>
          </a:blip>
          <a:srcRect l="8258" t="22791" r="6358" b="26672"/>
          <a:stretch>
            <a:fillRect/>
          </a:stretch>
        </p:blipFill>
        <p:spPr>
          <a:xfrm>
            <a:off x="304800" y="3810000"/>
            <a:ext cx="8555567" cy="2209800"/>
          </a:xfrm>
          <a:prstGeom prst="rect">
            <a:avLst/>
          </a:prstGeom>
          <a:ln>
            <a:noFill/>
          </a:ln>
          <a:effectLst>
            <a:softEdge rad="112500"/>
          </a:effectLst>
        </p:spPr>
      </p:pic>
      <p:sp>
        <p:nvSpPr>
          <p:cNvPr id="6" name="Rectangle 2"/>
          <p:cNvSpPr>
            <a:spLocks noGrp="1" noChangeArrowheads="1"/>
          </p:cNvSpPr>
          <p:nvPr>
            <p:ph type="title"/>
          </p:nvPr>
        </p:nvSpPr>
        <p:spPr>
          <a:xfrm>
            <a:off x="20595" y="2438400"/>
            <a:ext cx="9144000" cy="1143000"/>
          </a:xfrm>
        </p:spPr>
        <p:txBody>
          <a:bodyPr/>
          <a:lstStyle/>
          <a:p>
            <a:pPr eaLnBrk="1" hangingPunct="1"/>
            <a:r>
              <a:rPr lang="en-US" dirty="0" smtClean="0">
                <a:solidFill>
                  <a:schemeClr val="accent3">
                    <a:lumMod val="60000"/>
                    <a:lumOff val="40000"/>
                  </a:schemeClr>
                </a:solidFill>
              </a:rPr>
              <a:t>Why does our </a:t>
            </a:r>
            <a:r>
              <a:rPr lang="en-US" dirty="0" smtClean="0">
                <a:solidFill>
                  <a:schemeClr val="accent3">
                    <a:lumMod val="60000"/>
                    <a:lumOff val="40000"/>
                  </a:schemeClr>
                </a:solidFill>
              </a:rPr>
              <a:t>current </a:t>
            </a:r>
            <a:r>
              <a:rPr lang="en-US" dirty="0" smtClean="0">
                <a:solidFill>
                  <a:schemeClr val="accent3">
                    <a:lumMod val="60000"/>
                    <a:lumOff val="40000"/>
                  </a:schemeClr>
                </a:solidFill>
              </a:rPr>
              <a:t/>
            </a:r>
            <a:br>
              <a:rPr lang="en-US" dirty="0" smtClean="0">
                <a:solidFill>
                  <a:schemeClr val="accent3">
                    <a:lumMod val="60000"/>
                    <a:lumOff val="40000"/>
                  </a:schemeClr>
                </a:solidFill>
              </a:rPr>
            </a:br>
            <a:r>
              <a:rPr lang="en-US" dirty="0" smtClean="0">
                <a:solidFill>
                  <a:schemeClr val="accent3">
                    <a:lumMod val="60000"/>
                    <a:lumOff val="40000"/>
                  </a:schemeClr>
                </a:solidFill>
              </a:rPr>
              <a:t>monetary </a:t>
            </a:r>
            <a:r>
              <a:rPr lang="en-US" dirty="0" smtClean="0">
                <a:solidFill>
                  <a:schemeClr val="accent3">
                    <a:lumMod val="60000"/>
                    <a:lumOff val="40000"/>
                  </a:schemeClr>
                </a:solidFill>
              </a:rPr>
              <a:t>system </a:t>
            </a:r>
            <a:r>
              <a:rPr lang="en-US" dirty="0" smtClean="0">
                <a:solidFill>
                  <a:schemeClr val="accent3">
                    <a:lumMod val="60000"/>
                    <a:lumOff val="40000"/>
                  </a:schemeClr>
                </a:solidFill>
              </a:rPr>
              <a:t/>
            </a:r>
            <a:br>
              <a:rPr lang="en-US" dirty="0" smtClean="0">
                <a:solidFill>
                  <a:schemeClr val="accent3">
                    <a:lumMod val="60000"/>
                    <a:lumOff val="40000"/>
                  </a:schemeClr>
                </a:solidFill>
              </a:rPr>
            </a:br>
            <a:r>
              <a:rPr lang="en-US" dirty="0" smtClean="0">
                <a:solidFill>
                  <a:schemeClr val="accent3">
                    <a:lumMod val="60000"/>
                    <a:lumOff val="40000"/>
                  </a:schemeClr>
                </a:solidFill>
              </a:rPr>
              <a:t>create economic scarcity</a:t>
            </a:r>
            <a:r>
              <a:rPr lang="en-US" dirty="0">
                <a:solidFill>
                  <a:schemeClr val="accent3">
                    <a:lumMod val="60000"/>
                    <a:lumOff val="40000"/>
                  </a:schemeClr>
                </a:solidFill>
              </a:rPr>
              <a:t> </a:t>
            </a:r>
            <a:r>
              <a:rPr lang="en-US" dirty="0" smtClean="0">
                <a:solidFill>
                  <a:schemeClr val="accent3">
                    <a:lumMod val="60000"/>
                    <a:lumOff val="40000"/>
                  </a:schemeClr>
                </a:solidFill>
              </a:rPr>
              <a:t>?</a:t>
            </a:r>
            <a:endParaRPr lang="en-US" dirty="0">
              <a:solidFill>
                <a:schemeClr val="accent3">
                  <a:lumMod val="60000"/>
                  <a:lumOff val="40000"/>
                </a:schemeClr>
              </a:solidFill>
            </a:endParaRPr>
          </a:p>
        </p:txBody>
      </p:sp>
    </p:spTree>
    <p:extLst>
      <p:ext uri="{BB962C8B-B14F-4D97-AF65-F5344CB8AC3E}">
        <p14:creationId xmlns:p14="http://schemas.microsoft.com/office/powerpoint/2010/main" val="1107099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5558" y="1734213"/>
            <a:ext cx="8810428" cy="1143000"/>
          </a:xfrm>
        </p:spPr>
        <p:txBody>
          <a:bodyPr/>
          <a:lstStyle/>
          <a:p>
            <a:pPr eaLnBrk="1" hangingPunct="1"/>
            <a:r>
              <a:rPr lang="en-US" dirty="0" smtClean="0">
                <a:solidFill>
                  <a:schemeClr val="accent3">
                    <a:lumMod val="60000"/>
                    <a:lumOff val="40000"/>
                  </a:schemeClr>
                </a:solidFill>
              </a:rPr>
              <a:t>Because Our </a:t>
            </a:r>
            <a:r>
              <a:rPr lang="en-US" dirty="0" smtClean="0">
                <a:solidFill>
                  <a:schemeClr val="accent3">
                    <a:lumMod val="60000"/>
                    <a:lumOff val="40000"/>
                  </a:schemeClr>
                </a:solidFill>
              </a:rPr>
              <a:t>Money is Created with Debt</a:t>
            </a:r>
            <a:endParaRPr lang="en-US" dirty="0">
              <a:solidFill>
                <a:schemeClr val="accent3">
                  <a:lumMod val="60000"/>
                  <a:lumOff val="40000"/>
                </a:schemeClr>
              </a:solidFill>
            </a:endParaRPr>
          </a:p>
        </p:txBody>
      </p:sp>
      <p:grpSp>
        <p:nvGrpSpPr>
          <p:cNvPr id="8196" name="Group 47"/>
          <p:cNvGrpSpPr>
            <a:grpSpLocks/>
          </p:cNvGrpSpPr>
          <p:nvPr/>
        </p:nvGrpSpPr>
        <p:grpSpPr bwMode="auto">
          <a:xfrm>
            <a:off x="733119" y="3890124"/>
            <a:ext cx="7496481" cy="2762062"/>
            <a:chOff x="-83639" y="243729"/>
            <a:chExt cx="7858046" cy="2895173"/>
          </a:xfrm>
        </p:grpSpPr>
        <p:sp>
          <p:nvSpPr>
            <p:cNvPr id="49" name="Wave 48"/>
            <p:cNvSpPr/>
            <p:nvPr/>
          </p:nvSpPr>
          <p:spPr>
            <a:xfrm>
              <a:off x="231156" y="1705266"/>
              <a:ext cx="1141318" cy="54238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50" name="Wave 49"/>
            <p:cNvSpPr/>
            <p:nvPr/>
          </p:nvSpPr>
          <p:spPr>
            <a:xfrm>
              <a:off x="536263" y="243729"/>
              <a:ext cx="1601801" cy="76273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0D0D0D"/>
                  </a:solidFill>
                </a:rPr>
                <a:t>$10,000</a:t>
              </a:r>
            </a:p>
          </p:txBody>
        </p:sp>
        <p:sp>
          <p:nvSpPr>
            <p:cNvPr id="51" name="Right Arrow 50"/>
            <p:cNvSpPr/>
            <p:nvPr/>
          </p:nvSpPr>
          <p:spPr>
            <a:xfrm rot="1860000">
              <a:off x="2207230" y="897428"/>
              <a:ext cx="798038" cy="307918"/>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200" name="Picture 3"/>
            <p:cNvPicPr>
              <a:picLocks noChangeAspect="1" noChangeArrowheads="1"/>
            </p:cNvPicPr>
            <p:nvPr/>
          </p:nvPicPr>
          <p:blipFill>
            <a:blip r:embed="rId3" cstate="print"/>
            <a:srcRect/>
            <a:stretch>
              <a:fillRect/>
            </a:stretch>
          </p:blipFill>
          <p:spPr bwMode="auto">
            <a:xfrm>
              <a:off x="2892542" y="418136"/>
              <a:ext cx="1600199" cy="1600200"/>
            </a:xfrm>
            <a:prstGeom prst="rect">
              <a:avLst/>
            </a:prstGeom>
            <a:noFill/>
            <a:ln w="9525">
              <a:noFill/>
              <a:miter lim="800000"/>
              <a:headEnd/>
              <a:tailEnd/>
            </a:ln>
          </p:spPr>
        </p:pic>
        <p:sp>
          <p:nvSpPr>
            <p:cNvPr id="55" name="Right Arrow 54"/>
            <p:cNvSpPr/>
            <p:nvPr/>
          </p:nvSpPr>
          <p:spPr>
            <a:xfrm rot="1860000">
              <a:off x="4360925" y="1955110"/>
              <a:ext cx="1017011" cy="302269"/>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 name="Wave 60"/>
            <p:cNvSpPr/>
            <p:nvPr/>
          </p:nvSpPr>
          <p:spPr>
            <a:xfrm>
              <a:off x="5331869" y="2262730"/>
              <a:ext cx="1310818" cy="54238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b="1" dirty="0">
                  <a:solidFill>
                    <a:schemeClr val="bg1">
                      <a:lumMod val="95000"/>
                      <a:lumOff val="5000"/>
                    </a:schemeClr>
                  </a:solidFill>
                </a:rPr>
                <a:t>$1,000</a:t>
              </a:r>
            </a:p>
          </p:txBody>
        </p:sp>
        <p:sp>
          <p:nvSpPr>
            <p:cNvPr id="62" name="Wave 61"/>
            <p:cNvSpPr/>
            <p:nvPr/>
          </p:nvSpPr>
          <p:spPr>
            <a:xfrm>
              <a:off x="307434" y="1778714"/>
              <a:ext cx="1141318"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3" name="Wave 62"/>
            <p:cNvSpPr/>
            <p:nvPr/>
          </p:nvSpPr>
          <p:spPr>
            <a:xfrm>
              <a:off x="383710" y="1854988"/>
              <a:ext cx="1141318"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4" name="Wave 63"/>
            <p:cNvSpPr/>
            <p:nvPr/>
          </p:nvSpPr>
          <p:spPr>
            <a:xfrm>
              <a:off x="459986" y="1931263"/>
              <a:ext cx="1141318" cy="54803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5" name="Wave 64"/>
            <p:cNvSpPr/>
            <p:nvPr/>
          </p:nvSpPr>
          <p:spPr>
            <a:xfrm>
              <a:off x="546046" y="2018336"/>
              <a:ext cx="1144144" cy="42473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6" name="Wave 65"/>
            <p:cNvSpPr/>
            <p:nvPr/>
          </p:nvSpPr>
          <p:spPr>
            <a:xfrm>
              <a:off x="612539" y="2083808"/>
              <a:ext cx="1144142"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7" name="Wave 66"/>
            <p:cNvSpPr/>
            <p:nvPr/>
          </p:nvSpPr>
          <p:spPr>
            <a:xfrm>
              <a:off x="698598" y="2107247"/>
              <a:ext cx="1144144"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8" name="Wave 67"/>
            <p:cNvSpPr/>
            <p:nvPr/>
          </p:nvSpPr>
          <p:spPr>
            <a:xfrm>
              <a:off x="765093" y="2160080"/>
              <a:ext cx="1144142"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9" name="Wave 68"/>
            <p:cNvSpPr/>
            <p:nvPr/>
          </p:nvSpPr>
          <p:spPr>
            <a:xfrm>
              <a:off x="841366" y="2236354"/>
              <a:ext cx="1356021"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b="1" dirty="0">
                  <a:solidFill>
                    <a:schemeClr val="bg1">
                      <a:lumMod val="95000"/>
                      <a:lumOff val="5000"/>
                    </a:schemeClr>
                  </a:solidFill>
                </a:rPr>
                <a:t>$9,000</a:t>
              </a:r>
            </a:p>
          </p:txBody>
        </p:sp>
        <p:sp>
          <p:nvSpPr>
            <p:cNvPr id="8219" name="TextBox 70"/>
            <p:cNvSpPr txBox="1">
              <a:spLocks noChangeArrowheads="1"/>
            </p:cNvSpPr>
            <p:nvPr/>
          </p:nvSpPr>
          <p:spPr bwMode="auto">
            <a:xfrm>
              <a:off x="536263" y="1022043"/>
              <a:ext cx="1730226" cy="322610"/>
            </a:xfrm>
            <a:prstGeom prst="rect">
              <a:avLst/>
            </a:prstGeom>
            <a:noFill/>
            <a:ln w="9525">
              <a:noFill/>
              <a:miter lim="800000"/>
              <a:headEnd/>
              <a:tailEnd/>
            </a:ln>
          </p:spPr>
          <p:txBody>
            <a:bodyPr wrap="square">
              <a:spAutoFit/>
            </a:bodyPr>
            <a:lstStyle/>
            <a:p>
              <a:r>
                <a:rPr lang="en-US" sz="1400" dirty="0" smtClean="0"/>
                <a:t>Original</a:t>
              </a:r>
              <a:r>
                <a:rPr lang="en-US" sz="1400" dirty="0"/>
                <a:t> </a:t>
              </a:r>
              <a:r>
                <a:rPr lang="en-US" sz="1400" dirty="0" smtClean="0"/>
                <a:t>Deposit</a:t>
              </a:r>
              <a:endParaRPr lang="en-US" sz="1400" dirty="0"/>
            </a:p>
          </p:txBody>
        </p:sp>
        <p:sp>
          <p:nvSpPr>
            <p:cNvPr id="8220" name="TextBox 71"/>
            <p:cNvSpPr txBox="1">
              <a:spLocks noChangeArrowheads="1"/>
            </p:cNvSpPr>
            <p:nvPr/>
          </p:nvSpPr>
          <p:spPr bwMode="auto">
            <a:xfrm>
              <a:off x="4898899" y="2816292"/>
              <a:ext cx="2875508" cy="322610"/>
            </a:xfrm>
            <a:prstGeom prst="rect">
              <a:avLst/>
            </a:prstGeom>
            <a:noFill/>
            <a:ln w="9525">
              <a:noFill/>
              <a:miter lim="800000"/>
              <a:headEnd/>
              <a:tailEnd/>
            </a:ln>
          </p:spPr>
          <p:txBody>
            <a:bodyPr wrap="square">
              <a:spAutoFit/>
            </a:bodyPr>
            <a:lstStyle/>
            <a:p>
              <a:r>
                <a:rPr lang="en-US" sz="1400" dirty="0" smtClean="0"/>
                <a:t>And only hold 10</a:t>
              </a:r>
              <a:r>
                <a:rPr lang="en-US" sz="1400" dirty="0" smtClean="0"/>
                <a:t>% </a:t>
              </a:r>
              <a:r>
                <a:rPr lang="en-US" sz="1400" dirty="0" smtClean="0"/>
                <a:t>in </a:t>
              </a:r>
              <a:r>
                <a:rPr lang="en-US" sz="1400" dirty="0" smtClean="0"/>
                <a:t>Reserves</a:t>
              </a:r>
              <a:endParaRPr lang="en-US" sz="1400" dirty="0"/>
            </a:p>
          </p:txBody>
        </p:sp>
        <p:sp>
          <p:nvSpPr>
            <p:cNvPr id="8222" name="TextBox 73"/>
            <p:cNvSpPr txBox="1">
              <a:spLocks noChangeArrowheads="1"/>
            </p:cNvSpPr>
            <p:nvPr/>
          </p:nvSpPr>
          <p:spPr bwMode="auto">
            <a:xfrm>
              <a:off x="-83639" y="2798876"/>
              <a:ext cx="2849758" cy="322610"/>
            </a:xfrm>
            <a:prstGeom prst="rect">
              <a:avLst/>
            </a:prstGeom>
            <a:noFill/>
            <a:ln w="9525">
              <a:noFill/>
              <a:miter lim="800000"/>
              <a:headEnd/>
              <a:tailEnd/>
            </a:ln>
          </p:spPr>
          <p:txBody>
            <a:bodyPr wrap="square">
              <a:spAutoFit/>
            </a:bodyPr>
            <a:lstStyle/>
            <a:p>
              <a:r>
                <a:rPr lang="en-US" sz="1400" dirty="0" smtClean="0"/>
                <a:t>Bank can lend 90% of the funds</a:t>
              </a:r>
              <a:endParaRPr lang="en-US" sz="1400" dirty="0"/>
            </a:p>
          </p:txBody>
        </p:sp>
        <p:sp>
          <p:nvSpPr>
            <p:cNvPr id="59" name="Right Arrow 58"/>
            <p:cNvSpPr/>
            <p:nvPr/>
          </p:nvSpPr>
          <p:spPr>
            <a:xfrm rot="8459565">
              <a:off x="2197163" y="1858561"/>
              <a:ext cx="782205" cy="305093"/>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5" name="Rectangle 2"/>
          <p:cNvSpPr txBox="1">
            <a:spLocks noChangeArrowheads="1"/>
          </p:cNvSpPr>
          <p:nvPr/>
        </p:nvSpPr>
        <p:spPr bwMode="auto">
          <a:xfrm>
            <a:off x="1371600" y="2813456"/>
            <a:ext cx="6303894" cy="697439"/>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sz="3200" dirty="0" smtClean="0"/>
              <a:t>Fractional Reserve Banking</a:t>
            </a:r>
            <a:endParaRPr lang="en-US" sz="3200" dirty="0"/>
          </a:p>
        </p:txBody>
      </p:sp>
      <p:sp>
        <p:nvSpPr>
          <p:cNvPr id="46" name="TextBox 73"/>
          <p:cNvSpPr txBox="1">
            <a:spLocks noChangeArrowheads="1"/>
          </p:cNvSpPr>
          <p:nvPr/>
        </p:nvSpPr>
        <p:spPr bwMode="auto">
          <a:xfrm>
            <a:off x="2736718" y="3484022"/>
            <a:ext cx="3573657" cy="523220"/>
          </a:xfrm>
          <a:prstGeom prst="rect">
            <a:avLst/>
          </a:prstGeom>
          <a:noFill/>
          <a:ln w="9525">
            <a:noFill/>
            <a:miter lim="800000"/>
            <a:headEnd/>
            <a:tailEnd/>
          </a:ln>
        </p:spPr>
        <p:txBody>
          <a:bodyPr wrap="square">
            <a:spAutoFit/>
          </a:bodyPr>
          <a:lstStyle/>
          <a:p>
            <a:pPr algn="ctr"/>
            <a:r>
              <a:rPr lang="en-US" sz="1400" b="1" dirty="0" smtClean="0"/>
              <a:t>Banks only need to have in reserve, 10% of what they lend.</a:t>
            </a:r>
            <a:endParaRPr lang="en-US" sz="1400" b="1" dirty="0"/>
          </a:p>
        </p:txBody>
      </p:sp>
    </p:spTree>
    <p:extLst>
      <p:ext uri="{BB962C8B-B14F-4D97-AF65-F5344CB8AC3E}">
        <p14:creationId xmlns:p14="http://schemas.microsoft.com/office/powerpoint/2010/main" val="2318220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5558" y="1734213"/>
            <a:ext cx="8810428" cy="1143000"/>
          </a:xfrm>
        </p:spPr>
        <p:txBody>
          <a:bodyPr/>
          <a:lstStyle/>
          <a:p>
            <a:pPr eaLnBrk="1" hangingPunct="1"/>
            <a:r>
              <a:rPr lang="en-US" dirty="0" smtClean="0">
                <a:solidFill>
                  <a:schemeClr val="accent3">
                    <a:lumMod val="60000"/>
                    <a:lumOff val="40000"/>
                  </a:schemeClr>
                </a:solidFill>
              </a:rPr>
              <a:t>Each time they loan money</a:t>
            </a:r>
            <a:br>
              <a:rPr lang="en-US" dirty="0" smtClean="0">
                <a:solidFill>
                  <a:schemeClr val="accent3">
                    <a:lumMod val="60000"/>
                    <a:lumOff val="40000"/>
                  </a:schemeClr>
                </a:solidFill>
              </a:rPr>
            </a:br>
            <a:r>
              <a:rPr lang="en-US" dirty="0" smtClean="0">
                <a:solidFill>
                  <a:schemeClr val="accent3">
                    <a:lumMod val="60000"/>
                    <a:lumOff val="40000"/>
                  </a:schemeClr>
                </a:solidFill>
              </a:rPr>
              <a:t>only 10% actually exists</a:t>
            </a:r>
            <a:endParaRPr lang="en-US" dirty="0">
              <a:solidFill>
                <a:schemeClr val="accent3">
                  <a:lumMod val="60000"/>
                  <a:lumOff val="40000"/>
                </a:schemeClr>
              </a:solidFill>
            </a:endParaRPr>
          </a:p>
        </p:txBody>
      </p:sp>
      <p:grpSp>
        <p:nvGrpSpPr>
          <p:cNvPr id="8196" name="Group 47"/>
          <p:cNvGrpSpPr>
            <a:grpSpLocks/>
          </p:cNvGrpSpPr>
          <p:nvPr/>
        </p:nvGrpSpPr>
        <p:grpSpPr bwMode="auto">
          <a:xfrm>
            <a:off x="457200" y="3890124"/>
            <a:ext cx="7772400" cy="2762062"/>
            <a:chOff x="-372866" y="243729"/>
            <a:chExt cx="8147273" cy="2895173"/>
          </a:xfrm>
        </p:grpSpPr>
        <p:sp>
          <p:nvSpPr>
            <p:cNvPr id="49" name="Wave 48"/>
            <p:cNvSpPr/>
            <p:nvPr/>
          </p:nvSpPr>
          <p:spPr>
            <a:xfrm>
              <a:off x="231156" y="1705266"/>
              <a:ext cx="1141318" cy="54238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50" name="Wave 49"/>
            <p:cNvSpPr/>
            <p:nvPr/>
          </p:nvSpPr>
          <p:spPr>
            <a:xfrm>
              <a:off x="536263" y="243729"/>
              <a:ext cx="1601801" cy="76273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smtClean="0">
                  <a:solidFill>
                    <a:srgbClr val="0D0D0D"/>
                  </a:solidFill>
                </a:rPr>
                <a:t>$9,000</a:t>
              </a:r>
              <a:endParaRPr lang="en-US" sz="1200" b="1" dirty="0">
                <a:solidFill>
                  <a:srgbClr val="0D0D0D"/>
                </a:solidFill>
              </a:endParaRPr>
            </a:p>
          </p:txBody>
        </p:sp>
        <p:sp>
          <p:nvSpPr>
            <p:cNvPr id="51" name="Right Arrow 50"/>
            <p:cNvSpPr/>
            <p:nvPr/>
          </p:nvSpPr>
          <p:spPr>
            <a:xfrm rot="1351320">
              <a:off x="2207230" y="897428"/>
              <a:ext cx="798038" cy="307918"/>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200" name="Picture 3"/>
            <p:cNvPicPr>
              <a:picLocks noChangeAspect="1" noChangeArrowheads="1"/>
            </p:cNvPicPr>
            <p:nvPr/>
          </p:nvPicPr>
          <p:blipFill>
            <a:blip r:embed="rId3" cstate="print"/>
            <a:srcRect/>
            <a:stretch>
              <a:fillRect/>
            </a:stretch>
          </p:blipFill>
          <p:spPr bwMode="auto">
            <a:xfrm>
              <a:off x="2892542" y="418136"/>
              <a:ext cx="1600199" cy="1600200"/>
            </a:xfrm>
            <a:prstGeom prst="rect">
              <a:avLst/>
            </a:prstGeom>
            <a:noFill/>
            <a:ln w="9525">
              <a:noFill/>
              <a:miter lim="800000"/>
              <a:headEnd/>
              <a:tailEnd/>
            </a:ln>
          </p:spPr>
        </p:pic>
        <p:sp>
          <p:nvSpPr>
            <p:cNvPr id="55" name="Right Arrow 54"/>
            <p:cNvSpPr/>
            <p:nvPr/>
          </p:nvSpPr>
          <p:spPr>
            <a:xfrm rot="1860000">
              <a:off x="4360925" y="1955110"/>
              <a:ext cx="1017011" cy="302269"/>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 name="Wave 60"/>
            <p:cNvSpPr/>
            <p:nvPr/>
          </p:nvSpPr>
          <p:spPr>
            <a:xfrm>
              <a:off x="5331869" y="2262730"/>
              <a:ext cx="1310818" cy="54238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b="1" dirty="0" smtClean="0">
                  <a:solidFill>
                    <a:schemeClr val="bg1">
                      <a:lumMod val="95000"/>
                      <a:lumOff val="5000"/>
                    </a:schemeClr>
                  </a:solidFill>
                </a:rPr>
                <a:t>$900</a:t>
              </a:r>
              <a:endParaRPr lang="en-US" sz="1050" b="1" dirty="0">
                <a:solidFill>
                  <a:schemeClr val="bg1">
                    <a:lumMod val="95000"/>
                    <a:lumOff val="5000"/>
                  </a:schemeClr>
                </a:solidFill>
              </a:endParaRPr>
            </a:p>
          </p:txBody>
        </p:sp>
        <p:sp>
          <p:nvSpPr>
            <p:cNvPr id="62" name="Wave 61"/>
            <p:cNvSpPr/>
            <p:nvPr/>
          </p:nvSpPr>
          <p:spPr>
            <a:xfrm>
              <a:off x="307434" y="1778714"/>
              <a:ext cx="1141318"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3" name="Wave 62"/>
            <p:cNvSpPr/>
            <p:nvPr/>
          </p:nvSpPr>
          <p:spPr>
            <a:xfrm>
              <a:off x="383710" y="1854988"/>
              <a:ext cx="1141318"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4" name="Wave 63"/>
            <p:cNvSpPr/>
            <p:nvPr/>
          </p:nvSpPr>
          <p:spPr>
            <a:xfrm>
              <a:off x="459986" y="1931263"/>
              <a:ext cx="1141318" cy="548038"/>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5" name="Wave 64"/>
            <p:cNvSpPr/>
            <p:nvPr/>
          </p:nvSpPr>
          <p:spPr>
            <a:xfrm>
              <a:off x="546046" y="2018336"/>
              <a:ext cx="1144144" cy="42473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6" name="Wave 65"/>
            <p:cNvSpPr/>
            <p:nvPr/>
          </p:nvSpPr>
          <p:spPr>
            <a:xfrm>
              <a:off x="612539" y="2083808"/>
              <a:ext cx="1144142"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7" name="Wave 66"/>
            <p:cNvSpPr/>
            <p:nvPr/>
          </p:nvSpPr>
          <p:spPr>
            <a:xfrm>
              <a:off x="698598" y="2107247"/>
              <a:ext cx="1144144"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8" name="Wave 67"/>
            <p:cNvSpPr/>
            <p:nvPr/>
          </p:nvSpPr>
          <p:spPr>
            <a:xfrm>
              <a:off x="765093" y="2160080"/>
              <a:ext cx="1144142" cy="545214"/>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bg1">
                    <a:lumMod val="95000"/>
                    <a:lumOff val="5000"/>
                  </a:schemeClr>
                </a:solidFill>
              </a:endParaRPr>
            </a:p>
          </p:txBody>
        </p:sp>
        <p:sp>
          <p:nvSpPr>
            <p:cNvPr id="69" name="Wave 68"/>
            <p:cNvSpPr/>
            <p:nvPr/>
          </p:nvSpPr>
          <p:spPr>
            <a:xfrm>
              <a:off x="841366" y="2236354"/>
              <a:ext cx="1356021" cy="545212"/>
            </a:xfrm>
            <a:prstGeom prst="wave">
              <a:avLst/>
            </a:prstGeom>
            <a:solidFill>
              <a:schemeClr val="accent5">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50" b="1" dirty="0" smtClean="0">
                  <a:solidFill>
                    <a:schemeClr val="bg1">
                      <a:lumMod val="95000"/>
                      <a:lumOff val="5000"/>
                    </a:schemeClr>
                  </a:solidFill>
                </a:rPr>
                <a:t>$8,100</a:t>
              </a:r>
              <a:endParaRPr lang="en-US" sz="1050" b="1" dirty="0">
                <a:solidFill>
                  <a:schemeClr val="bg1">
                    <a:lumMod val="95000"/>
                    <a:lumOff val="5000"/>
                  </a:schemeClr>
                </a:solidFill>
              </a:endParaRPr>
            </a:p>
          </p:txBody>
        </p:sp>
        <p:sp>
          <p:nvSpPr>
            <p:cNvPr id="8219" name="TextBox 70"/>
            <p:cNvSpPr txBox="1">
              <a:spLocks noChangeArrowheads="1"/>
            </p:cNvSpPr>
            <p:nvPr/>
          </p:nvSpPr>
          <p:spPr bwMode="auto">
            <a:xfrm>
              <a:off x="-372866" y="1022043"/>
              <a:ext cx="2639355" cy="322610"/>
            </a:xfrm>
            <a:prstGeom prst="rect">
              <a:avLst/>
            </a:prstGeom>
            <a:noFill/>
            <a:ln w="9525">
              <a:noFill/>
              <a:miter lim="800000"/>
              <a:headEnd/>
              <a:tailEnd/>
            </a:ln>
          </p:spPr>
          <p:txBody>
            <a:bodyPr wrap="square">
              <a:spAutoFit/>
            </a:bodyPr>
            <a:lstStyle/>
            <a:p>
              <a:r>
                <a:rPr lang="en-US" sz="1400" dirty="0" smtClean="0"/>
                <a:t>New Loan Deposited in Bank</a:t>
              </a:r>
              <a:endParaRPr lang="en-US" sz="1400" dirty="0"/>
            </a:p>
          </p:txBody>
        </p:sp>
        <p:sp>
          <p:nvSpPr>
            <p:cNvPr id="8220" name="TextBox 71"/>
            <p:cNvSpPr txBox="1">
              <a:spLocks noChangeArrowheads="1"/>
            </p:cNvSpPr>
            <p:nvPr/>
          </p:nvSpPr>
          <p:spPr bwMode="auto">
            <a:xfrm>
              <a:off x="4898899" y="2816292"/>
              <a:ext cx="2875508" cy="322610"/>
            </a:xfrm>
            <a:prstGeom prst="rect">
              <a:avLst/>
            </a:prstGeom>
            <a:noFill/>
            <a:ln w="9525">
              <a:noFill/>
              <a:miter lim="800000"/>
              <a:headEnd/>
              <a:tailEnd/>
            </a:ln>
          </p:spPr>
          <p:txBody>
            <a:bodyPr wrap="square">
              <a:spAutoFit/>
            </a:bodyPr>
            <a:lstStyle/>
            <a:p>
              <a:r>
                <a:rPr lang="en-US" sz="1400" dirty="0" smtClean="0"/>
                <a:t>And only hold 10</a:t>
              </a:r>
              <a:r>
                <a:rPr lang="en-US" sz="1400" dirty="0" smtClean="0"/>
                <a:t>% </a:t>
              </a:r>
              <a:r>
                <a:rPr lang="en-US" sz="1400" dirty="0" smtClean="0"/>
                <a:t>in </a:t>
              </a:r>
              <a:r>
                <a:rPr lang="en-US" sz="1400" dirty="0" smtClean="0"/>
                <a:t>Reserves</a:t>
              </a:r>
              <a:endParaRPr lang="en-US" sz="1400" dirty="0"/>
            </a:p>
          </p:txBody>
        </p:sp>
        <p:sp>
          <p:nvSpPr>
            <p:cNvPr id="8222" name="TextBox 73"/>
            <p:cNvSpPr txBox="1">
              <a:spLocks noChangeArrowheads="1"/>
            </p:cNvSpPr>
            <p:nvPr/>
          </p:nvSpPr>
          <p:spPr bwMode="auto">
            <a:xfrm>
              <a:off x="-83639" y="2798876"/>
              <a:ext cx="2849758" cy="322610"/>
            </a:xfrm>
            <a:prstGeom prst="rect">
              <a:avLst/>
            </a:prstGeom>
            <a:noFill/>
            <a:ln w="9525">
              <a:noFill/>
              <a:miter lim="800000"/>
              <a:headEnd/>
              <a:tailEnd/>
            </a:ln>
          </p:spPr>
          <p:txBody>
            <a:bodyPr wrap="square">
              <a:spAutoFit/>
            </a:bodyPr>
            <a:lstStyle/>
            <a:p>
              <a:r>
                <a:rPr lang="en-US" sz="1400" dirty="0" smtClean="0"/>
                <a:t>Bank can lend 90% of the funds</a:t>
              </a:r>
              <a:endParaRPr lang="en-US" sz="1400" dirty="0"/>
            </a:p>
          </p:txBody>
        </p:sp>
        <p:sp>
          <p:nvSpPr>
            <p:cNvPr id="59" name="Right Arrow 58"/>
            <p:cNvSpPr/>
            <p:nvPr/>
          </p:nvSpPr>
          <p:spPr>
            <a:xfrm rot="8459565">
              <a:off x="2197163" y="1858561"/>
              <a:ext cx="782205" cy="305093"/>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45" name="Rectangle 2"/>
          <p:cNvSpPr txBox="1">
            <a:spLocks noChangeArrowheads="1"/>
          </p:cNvSpPr>
          <p:nvPr/>
        </p:nvSpPr>
        <p:spPr bwMode="auto">
          <a:xfrm>
            <a:off x="1371600" y="2813456"/>
            <a:ext cx="6303894" cy="697439"/>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sz="3200" dirty="0" smtClean="0"/>
              <a:t>The other 90% is new money</a:t>
            </a:r>
            <a:endParaRPr lang="en-US" sz="3200" dirty="0"/>
          </a:p>
        </p:txBody>
      </p:sp>
    </p:spTree>
    <p:extLst>
      <p:ext uri="{BB962C8B-B14F-4D97-AF65-F5344CB8AC3E}">
        <p14:creationId xmlns:p14="http://schemas.microsoft.com/office/powerpoint/2010/main" val="3385086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914400"/>
          </a:xfrm>
        </p:spPr>
        <p:txBody>
          <a:bodyPr/>
          <a:lstStyle/>
          <a:p>
            <a:r>
              <a:rPr lang="en-US" dirty="0">
                <a:solidFill>
                  <a:schemeClr val="accent3">
                    <a:lumMod val="60000"/>
                    <a:lumOff val="40000"/>
                  </a:schemeClr>
                </a:solidFill>
              </a:rPr>
              <a:t>Money </a:t>
            </a:r>
            <a:r>
              <a:rPr lang="en-US" dirty="0" smtClean="0">
                <a:solidFill>
                  <a:schemeClr val="accent3">
                    <a:lumMod val="60000"/>
                    <a:lumOff val="40000"/>
                  </a:schemeClr>
                </a:solidFill>
              </a:rPr>
              <a:t>from </a:t>
            </a:r>
            <a:r>
              <a:rPr lang="en-US" dirty="0" err="1">
                <a:solidFill>
                  <a:schemeClr val="accent3">
                    <a:lumMod val="60000"/>
                    <a:lumOff val="40000"/>
                  </a:schemeClr>
                </a:solidFill>
              </a:rPr>
              <a:t>Nothin</a:t>
            </a:r>
            <a:r>
              <a:rPr lang="en-US" dirty="0">
                <a:solidFill>
                  <a:schemeClr val="accent3">
                    <a:lumMod val="60000"/>
                    <a:lumOff val="40000"/>
                  </a:schemeClr>
                </a:solidFill>
              </a:rPr>
              <a:t>’…</a:t>
            </a:r>
            <a:br>
              <a:rPr lang="en-US" dirty="0">
                <a:solidFill>
                  <a:schemeClr val="accent3">
                    <a:lumMod val="60000"/>
                    <a:lumOff val="40000"/>
                  </a:schemeClr>
                </a:solidFill>
              </a:rPr>
            </a:br>
            <a:r>
              <a:rPr lang="en-US" sz="3600" i="1" dirty="0"/>
              <a:t>actually</a:t>
            </a:r>
            <a:r>
              <a:rPr lang="en-US" sz="3600" dirty="0"/>
              <a:t> </a:t>
            </a:r>
            <a:r>
              <a:rPr lang="en-US" sz="3600" dirty="0" smtClean="0"/>
              <a:t> </a:t>
            </a:r>
            <a:r>
              <a:rPr lang="en-US" sz="3600" i="1" dirty="0" smtClean="0">
                <a:solidFill>
                  <a:srgbClr val="FFFF00"/>
                </a:solidFill>
              </a:rPr>
              <a:t>money from debt</a:t>
            </a:r>
            <a:endParaRPr lang="en-US" sz="3600" i="1" dirty="0">
              <a:solidFill>
                <a:srgbClr val="FFFF00"/>
              </a:solidFill>
            </a:endParaRPr>
          </a:p>
        </p:txBody>
      </p:sp>
      <p:sp>
        <p:nvSpPr>
          <p:cNvPr id="6" name="TextBox 5"/>
          <p:cNvSpPr txBox="1"/>
          <p:nvPr/>
        </p:nvSpPr>
        <p:spPr>
          <a:xfrm>
            <a:off x="609600" y="2743200"/>
            <a:ext cx="7924800" cy="4401205"/>
          </a:xfrm>
          <a:prstGeom prst="rect">
            <a:avLst/>
          </a:prstGeom>
          <a:noFill/>
        </p:spPr>
        <p:txBody>
          <a:bodyPr wrap="square" rtlCol="0">
            <a:spAutoFit/>
          </a:bodyPr>
          <a:lstStyle/>
          <a:p>
            <a:pPr algn="ctr"/>
            <a:r>
              <a:rPr lang="en-US" sz="2800" b="1" dirty="0"/>
              <a:t>After 90 transactions </a:t>
            </a:r>
          </a:p>
          <a:p>
            <a:pPr algn="ctr"/>
            <a:r>
              <a:rPr lang="en-US" sz="2800" b="1" dirty="0"/>
              <a:t>the amount available </a:t>
            </a:r>
            <a:r>
              <a:rPr lang="en-US" sz="2800" b="1" dirty="0" smtClean="0"/>
              <a:t>to lend </a:t>
            </a:r>
            <a:r>
              <a:rPr lang="en-US" sz="2800" b="1" dirty="0" smtClean="0"/>
              <a:t/>
            </a:r>
            <a:br>
              <a:rPr lang="en-US" sz="2800" b="1" dirty="0" smtClean="0"/>
            </a:br>
            <a:r>
              <a:rPr lang="en-US" sz="2800" b="1" dirty="0" smtClean="0"/>
              <a:t>from an initial </a:t>
            </a:r>
            <a:r>
              <a:rPr lang="en-US" sz="2800" b="1" dirty="0" smtClean="0"/>
              <a:t>deposit of $10,000</a:t>
            </a:r>
            <a:endParaRPr lang="en-US" sz="2800" b="1" dirty="0"/>
          </a:p>
          <a:p>
            <a:pPr algn="ctr"/>
            <a:r>
              <a:rPr lang="en-US" sz="2800" b="1" dirty="0"/>
              <a:t>is reduced </a:t>
            </a:r>
            <a:r>
              <a:rPr lang="en-US" sz="2800" b="1" dirty="0" smtClean="0"/>
              <a:t>to $1</a:t>
            </a:r>
            <a:endParaRPr lang="en-US" sz="2800" b="1" dirty="0"/>
          </a:p>
          <a:p>
            <a:pPr algn="ctr"/>
            <a:r>
              <a:rPr lang="en-US" sz="2800" b="1" dirty="0" smtClean="0"/>
              <a:t>BUT, </a:t>
            </a:r>
            <a:endParaRPr lang="en-US" sz="2800" b="1" dirty="0"/>
          </a:p>
          <a:p>
            <a:pPr algn="ctr"/>
            <a:r>
              <a:rPr lang="en-US" sz="2800" b="1" dirty="0" smtClean="0"/>
              <a:t>While $9,999 </a:t>
            </a:r>
            <a:r>
              <a:rPr lang="en-US" sz="2800" b="1" dirty="0"/>
              <a:t>will be held in </a:t>
            </a:r>
            <a:r>
              <a:rPr lang="en-US" sz="2800" b="1" dirty="0" smtClean="0"/>
              <a:t>reserve, </a:t>
            </a:r>
            <a:endParaRPr lang="en-US" sz="2800" b="1" dirty="0"/>
          </a:p>
          <a:p>
            <a:pPr algn="ctr"/>
            <a:r>
              <a:rPr lang="en-US" sz="2800" b="1" dirty="0" smtClean="0">
                <a:solidFill>
                  <a:srgbClr val="FFFF00"/>
                </a:solidFill>
              </a:rPr>
              <a:t>$</a:t>
            </a:r>
            <a:r>
              <a:rPr lang="en-US" sz="2800" b="1" dirty="0">
                <a:solidFill>
                  <a:srgbClr val="FFFF00"/>
                </a:solidFill>
              </a:rPr>
              <a:t>89,992.38 </a:t>
            </a:r>
            <a:r>
              <a:rPr lang="en-US" sz="2800" b="1" dirty="0" smtClean="0">
                <a:solidFill>
                  <a:srgbClr val="FFFF00"/>
                </a:solidFill>
              </a:rPr>
              <a:t>new money </a:t>
            </a:r>
            <a:br>
              <a:rPr lang="en-US" sz="2800" b="1" dirty="0" smtClean="0">
                <a:solidFill>
                  <a:srgbClr val="FFFF00"/>
                </a:solidFill>
              </a:rPr>
            </a:br>
            <a:r>
              <a:rPr lang="en-US" sz="2800" b="1" dirty="0" smtClean="0"/>
              <a:t>will be </a:t>
            </a:r>
            <a:r>
              <a:rPr lang="en-US" sz="2800" b="1" dirty="0" smtClean="0"/>
              <a:t>created out of </a:t>
            </a:r>
            <a:r>
              <a:rPr lang="en-US" sz="2800" b="1" dirty="0" smtClean="0">
                <a:solidFill>
                  <a:schemeClr val="accent3">
                    <a:lumMod val="60000"/>
                    <a:lumOff val="40000"/>
                  </a:schemeClr>
                </a:solidFill>
              </a:rPr>
              <a:t>nothing!</a:t>
            </a:r>
            <a:endParaRPr lang="en-US" sz="2800" b="1" dirty="0">
              <a:solidFill>
                <a:schemeClr val="accent3">
                  <a:lumMod val="60000"/>
                  <a:lumOff val="40000"/>
                </a:schemeClr>
              </a:solidFill>
            </a:endParaRPr>
          </a:p>
          <a:p>
            <a:pPr algn="ctr"/>
            <a:r>
              <a:rPr lang="en-US" sz="2800" b="1" dirty="0" smtClean="0"/>
              <a:t>Simply by </a:t>
            </a:r>
            <a:r>
              <a:rPr lang="en-US" sz="2800" b="1" dirty="0"/>
              <a:t>creating </a:t>
            </a:r>
            <a:r>
              <a:rPr lang="en-US" sz="2800" b="1" dirty="0" smtClean="0"/>
              <a:t>debt! </a:t>
            </a:r>
            <a:endParaRPr lang="en-US" sz="2800" b="1" dirty="0"/>
          </a:p>
          <a:p>
            <a:pPr algn="ctr"/>
            <a:endParaRPr lang="en-US" sz="2800" b="1" dirty="0"/>
          </a:p>
        </p:txBody>
      </p:sp>
    </p:spTree>
    <p:extLst>
      <p:ext uri="{BB962C8B-B14F-4D97-AF65-F5344CB8AC3E}">
        <p14:creationId xmlns:p14="http://schemas.microsoft.com/office/powerpoint/2010/main" val="2493073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p:nvPr>
        </p:nvSpPr>
        <p:spPr>
          <a:xfrm>
            <a:off x="0" y="609600"/>
            <a:ext cx="9144000" cy="1143000"/>
          </a:xfrm>
        </p:spPr>
        <p:txBody>
          <a:bodyPr/>
          <a:lstStyle/>
          <a:p>
            <a:pPr eaLnBrk="1" hangingPunct="1"/>
            <a:r>
              <a:rPr lang="en-US" dirty="0" smtClean="0"/>
              <a:t>But It Isn’t for Free</a:t>
            </a:r>
            <a:endParaRPr lang="en-US" dirty="0"/>
          </a:p>
        </p:txBody>
      </p:sp>
      <p:sp>
        <p:nvSpPr>
          <p:cNvPr id="11267" name="Rectangle 4"/>
          <p:cNvSpPr>
            <a:spLocks noGrp="1" noChangeArrowheads="1"/>
          </p:cNvSpPr>
          <p:nvPr>
            <p:ph idx="1"/>
          </p:nvPr>
        </p:nvSpPr>
        <p:spPr>
          <a:xfrm>
            <a:off x="228600" y="1905000"/>
            <a:ext cx="8686800" cy="2590800"/>
          </a:xfrm>
        </p:spPr>
        <p:txBody>
          <a:bodyPr/>
          <a:lstStyle/>
          <a:p>
            <a:pPr eaLnBrk="1" hangingPunct="1">
              <a:buFont typeface="Wingdings" pitchFamily="2" charset="2"/>
              <a:buChar char="D"/>
            </a:pPr>
            <a:r>
              <a:rPr lang="en-US" sz="2000" b="0" dirty="0">
                <a:sym typeface="Wingdings" pitchFamily="2" charset="2"/>
              </a:rPr>
              <a:t>The principal amount is created at the time of the loan…</a:t>
            </a:r>
          </a:p>
          <a:p>
            <a:pPr lvl="1" eaLnBrk="1" hangingPunct="1">
              <a:buFont typeface="Wingdings" pitchFamily="2" charset="2"/>
              <a:buChar char="D"/>
            </a:pPr>
            <a:r>
              <a:rPr lang="en-US" sz="2000" b="1" i="1" dirty="0">
                <a:solidFill>
                  <a:srgbClr val="FFFF00"/>
                </a:solidFill>
                <a:sym typeface="Wingdings" pitchFamily="2" charset="2"/>
              </a:rPr>
              <a:t>but</a:t>
            </a:r>
            <a:r>
              <a:rPr lang="en-US" sz="2000" i="1" dirty="0">
                <a:sym typeface="Wingdings" pitchFamily="2" charset="2"/>
              </a:rPr>
              <a:t> </a:t>
            </a:r>
            <a:r>
              <a:rPr lang="en-US" sz="2000" b="1" i="1" dirty="0">
                <a:sym typeface="Wingdings" pitchFamily="2" charset="2"/>
              </a:rPr>
              <a:t>money to pay the interest was </a:t>
            </a:r>
            <a:r>
              <a:rPr lang="en-US" sz="2000" b="1" i="1" u="sng" dirty="0">
                <a:sym typeface="Wingdings" pitchFamily="2" charset="2"/>
              </a:rPr>
              <a:t>not</a:t>
            </a:r>
            <a:r>
              <a:rPr lang="en-US" sz="2000" b="1" i="1" dirty="0">
                <a:sym typeface="Wingdings" pitchFamily="2" charset="2"/>
              </a:rPr>
              <a:t> created.</a:t>
            </a:r>
          </a:p>
          <a:p>
            <a:pPr eaLnBrk="1" hangingPunct="1">
              <a:buFont typeface="Wingdings" pitchFamily="2" charset="2"/>
              <a:buChar char="D"/>
            </a:pPr>
            <a:r>
              <a:rPr lang="en-US" sz="2000" b="0" dirty="0">
                <a:sym typeface="Wingdings" pitchFamily="2" charset="2"/>
              </a:rPr>
              <a:t>Interest-bearing debt grows with the passage of time…</a:t>
            </a:r>
          </a:p>
          <a:p>
            <a:pPr lvl="1" eaLnBrk="1" hangingPunct="1">
              <a:buFont typeface="Wingdings" pitchFamily="2" charset="2"/>
              <a:buChar char="D"/>
            </a:pPr>
            <a:r>
              <a:rPr lang="en-US" sz="2000" b="1" dirty="0">
                <a:solidFill>
                  <a:srgbClr val="FFFF00"/>
                </a:solidFill>
                <a:sym typeface="Wingdings" pitchFamily="2" charset="2"/>
              </a:rPr>
              <a:t>but </a:t>
            </a:r>
            <a:r>
              <a:rPr lang="en-US" sz="2000" dirty="0">
                <a:sym typeface="Wingdings" pitchFamily="2" charset="2"/>
              </a:rPr>
              <a:t>in our debt-based system, </a:t>
            </a:r>
            <a:br>
              <a:rPr lang="en-US" sz="2000" dirty="0">
                <a:sym typeface="Wingdings" pitchFamily="2" charset="2"/>
              </a:rPr>
            </a:br>
            <a:r>
              <a:rPr lang="en-US" sz="2000" u="sng" dirty="0">
                <a:sym typeface="Wingdings" pitchFamily="2" charset="2"/>
              </a:rPr>
              <a:t>the supply of money</a:t>
            </a:r>
            <a:r>
              <a:rPr lang="en-US" sz="2000" dirty="0">
                <a:sym typeface="Wingdings" pitchFamily="2" charset="2"/>
              </a:rPr>
              <a:t> to repay </a:t>
            </a:r>
            <a:r>
              <a:rPr lang="en-US" sz="2000" dirty="0" smtClean="0">
                <a:sym typeface="Wingdings" pitchFamily="2" charset="2"/>
              </a:rPr>
              <a:t/>
            </a:r>
            <a:br>
              <a:rPr lang="en-US" sz="2000" dirty="0" smtClean="0">
                <a:sym typeface="Wingdings" pitchFamily="2" charset="2"/>
              </a:rPr>
            </a:br>
            <a:r>
              <a:rPr lang="en-US" sz="2000" dirty="0" smtClean="0">
                <a:sym typeface="Wingdings" pitchFamily="2" charset="2"/>
              </a:rPr>
              <a:t>loans and </a:t>
            </a:r>
            <a:r>
              <a:rPr lang="en-US" sz="2000" dirty="0">
                <a:sym typeface="Wingdings" pitchFamily="2" charset="2"/>
              </a:rPr>
              <a:t>interest can only be </a:t>
            </a:r>
            <a:r>
              <a:rPr lang="en-US" sz="2000" dirty="0" smtClean="0">
                <a:sym typeface="Wingdings" pitchFamily="2" charset="2"/>
              </a:rPr>
              <a:t/>
            </a:r>
            <a:br>
              <a:rPr lang="en-US" sz="2000" dirty="0" smtClean="0">
                <a:sym typeface="Wingdings" pitchFamily="2" charset="2"/>
              </a:rPr>
            </a:br>
            <a:r>
              <a:rPr lang="en-US" sz="2000" dirty="0" smtClean="0">
                <a:sym typeface="Wingdings" pitchFamily="2" charset="2"/>
              </a:rPr>
              <a:t>expanded by </a:t>
            </a:r>
            <a:r>
              <a:rPr lang="en-US" sz="2000" dirty="0">
                <a:sym typeface="Wingdings" pitchFamily="2" charset="2"/>
              </a:rPr>
              <a:t>banks making </a:t>
            </a:r>
            <a:br>
              <a:rPr lang="en-US" sz="2000" dirty="0">
                <a:sym typeface="Wingdings" pitchFamily="2" charset="2"/>
              </a:rPr>
            </a:br>
            <a:r>
              <a:rPr lang="en-US" sz="2000" i="1" dirty="0" smtClean="0">
                <a:sym typeface="Wingdings" pitchFamily="2" charset="2"/>
              </a:rPr>
              <a:t>additional</a:t>
            </a:r>
            <a:r>
              <a:rPr lang="en-US" sz="2000" dirty="0" smtClean="0">
                <a:sym typeface="Wingdings" pitchFamily="2" charset="2"/>
              </a:rPr>
              <a:t> </a:t>
            </a:r>
            <a:r>
              <a:rPr lang="en-US" sz="2000" dirty="0">
                <a:sym typeface="Wingdings" pitchFamily="2" charset="2"/>
              </a:rPr>
              <a:t>loans.</a:t>
            </a:r>
          </a:p>
        </p:txBody>
      </p:sp>
      <p:pic>
        <p:nvPicPr>
          <p:cNvPr id="4" name="Picture 5" descr="gold"/>
          <p:cNvPicPr>
            <a:picLocks noChangeAspect="1" noChangeArrowheads="1"/>
          </p:cNvPicPr>
          <p:nvPr/>
        </p:nvPicPr>
        <p:blipFill>
          <a:blip r:embed="rId3" cstate="print"/>
          <a:srcRect/>
          <a:stretch>
            <a:fillRect/>
          </a:stretch>
        </p:blipFill>
        <p:spPr>
          <a:xfrm>
            <a:off x="5181599" y="3443348"/>
            <a:ext cx="3803527" cy="3186052"/>
          </a:xfrm>
          <a:prstGeom prst="rect">
            <a:avLst/>
          </a:prstGeom>
          <a:noFill/>
          <a:ln/>
        </p:spPr>
      </p:pic>
    </p:spTree>
    <p:extLst>
      <p:ext uri="{BB962C8B-B14F-4D97-AF65-F5344CB8AC3E}">
        <p14:creationId xmlns:p14="http://schemas.microsoft.com/office/powerpoint/2010/main" val="33902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p:nvPr>
        </p:nvSpPr>
        <p:spPr>
          <a:xfrm>
            <a:off x="0" y="609600"/>
            <a:ext cx="9144000" cy="1143000"/>
          </a:xfrm>
        </p:spPr>
        <p:txBody>
          <a:bodyPr/>
          <a:lstStyle/>
          <a:p>
            <a:pPr eaLnBrk="1" hangingPunct="1"/>
            <a:r>
              <a:rPr lang="en-US" dirty="0"/>
              <a:t>It’s a Game of Musical Chairs</a:t>
            </a:r>
          </a:p>
        </p:txBody>
      </p:sp>
      <p:sp>
        <p:nvSpPr>
          <p:cNvPr id="11267" name="Rectangle 4"/>
          <p:cNvSpPr>
            <a:spLocks noGrp="1" noChangeArrowheads="1"/>
          </p:cNvSpPr>
          <p:nvPr>
            <p:ph idx="1"/>
          </p:nvPr>
        </p:nvSpPr>
        <p:spPr>
          <a:xfrm>
            <a:off x="228600" y="1905000"/>
            <a:ext cx="8077200" cy="4846638"/>
          </a:xfrm>
        </p:spPr>
        <p:txBody>
          <a:bodyPr/>
          <a:lstStyle/>
          <a:p>
            <a:pPr eaLnBrk="1" hangingPunct="1">
              <a:buFont typeface="Wingdings" pitchFamily="2" charset="2"/>
              <a:buChar char="D"/>
            </a:pPr>
            <a:r>
              <a:rPr lang="en-US" sz="2800" b="0" dirty="0" smtClean="0">
                <a:sym typeface="Wingdings" pitchFamily="2" charset="2"/>
              </a:rPr>
              <a:t>Banks </a:t>
            </a:r>
            <a:r>
              <a:rPr lang="en-US" sz="2800" b="0" dirty="0">
                <a:sym typeface="Wingdings" pitchFamily="2" charset="2"/>
              </a:rPr>
              <a:t>must continually create </a:t>
            </a:r>
            <a:r>
              <a:rPr lang="en-US" sz="2800" dirty="0">
                <a:solidFill>
                  <a:srgbClr val="FF0000"/>
                </a:solidFill>
                <a:sym typeface="Wingdings" pitchFamily="2" charset="2"/>
              </a:rPr>
              <a:t>more debt </a:t>
            </a:r>
            <a:r>
              <a:rPr lang="en-US" sz="2800" b="0" dirty="0">
                <a:sym typeface="Wingdings" pitchFamily="2" charset="2"/>
              </a:rPr>
              <a:t>so there is enough money to pay back their loans with the interest.</a:t>
            </a:r>
          </a:p>
          <a:p>
            <a:pPr eaLnBrk="1" hangingPunct="1">
              <a:buFont typeface="Wingdings" pitchFamily="2" charset="2"/>
              <a:buChar char="D"/>
            </a:pPr>
            <a:r>
              <a:rPr lang="en-US" sz="2800" b="0" dirty="0">
                <a:sym typeface="Wingdings" pitchFamily="2" charset="2"/>
              </a:rPr>
              <a:t>Debtors must </a:t>
            </a:r>
            <a:br>
              <a:rPr lang="en-US" sz="2800" b="0" dirty="0">
                <a:sym typeface="Wingdings" pitchFamily="2" charset="2"/>
              </a:rPr>
            </a:br>
            <a:r>
              <a:rPr lang="en-US" sz="2800" b="0" dirty="0">
                <a:sym typeface="Wingdings" pitchFamily="2" charset="2"/>
              </a:rPr>
              <a:t>compete for a </a:t>
            </a:r>
            <a:br>
              <a:rPr lang="en-US" sz="2800" b="0" dirty="0">
                <a:sym typeface="Wingdings" pitchFamily="2" charset="2"/>
              </a:rPr>
            </a:br>
            <a:r>
              <a:rPr lang="en-US" sz="2800" b="0" dirty="0">
                <a:sym typeface="Wingdings" pitchFamily="2" charset="2"/>
              </a:rPr>
              <a:t>insufficient supply </a:t>
            </a:r>
            <a:br>
              <a:rPr lang="en-US" sz="2800" b="0" dirty="0">
                <a:sym typeface="Wingdings" pitchFamily="2" charset="2"/>
              </a:rPr>
            </a:br>
            <a:r>
              <a:rPr lang="en-US" sz="2800" b="0" dirty="0">
                <a:sym typeface="Wingdings" pitchFamily="2" charset="2"/>
              </a:rPr>
              <a:t>of money to repay </a:t>
            </a:r>
            <a:br>
              <a:rPr lang="en-US" sz="2800" b="0" dirty="0">
                <a:sym typeface="Wingdings" pitchFamily="2" charset="2"/>
              </a:rPr>
            </a:br>
            <a:r>
              <a:rPr lang="en-US" sz="2800" b="0" dirty="0">
                <a:sym typeface="Wingdings" pitchFamily="2" charset="2"/>
              </a:rPr>
              <a:t>their debts, and </a:t>
            </a:r>
            <a:br>
              <a:rPr lang="en-US" sz="2800" b="0" dirty="0">
                <a:sym typeface="Wingdings" pitchFamily="2" charset="2"/>
              </a:rPr>
            </a:br>
            <a:r>
              <a:rPr lang="en-US" sz="2800" b="0" dirty="0">
                <a:sym typeface="Wingdings" pitchFamily="2" charset="2"/>
              </a:rPr>
              <a:t>some must </a:t>
            </a:r>
            <a:br>
              <a:rPr lang="en-US" sz="2800" b="0" dirty="0">
                <a:sym typeface="Wingdings" pitchFamily="2" charset="2"/>
              </a:rPr>
            </a:br>
            <a:r>
              <a:rPr lang="en-US" sz="2800" b="0" dirty="0">
                <a:sym typeface="Wingdings" pitchFamily="2" charset="2"/>
              </a:rPr>
              <a:t>eventually default. </a:t>
            </a:r>
            <a:endParaRPr lang="en-US" sz="2800" b="0" dirty="0"/>
          </a:p>
        </p:txBody>
      </p:sp>
      <p:pic>
        <p:nvPicPr>
          <p:cNvPr id="1026" name="Picture 2"/>
          <p:cNvPicPr>
            <a:picLocks noChangeAspect="1" noChangeArrowheads="1"/>
          </p:cNvPicPr>
          <p:nvPr/>
        </p:nvPicPr>
        <p:blipFill>
          <a:blip r:embed="rId3" cstate="print"/>
          <a:srcRect/>
          <a:stretch>
            <a:fillRect/>
          </a:stretch>
        </p:blipFill>
        <p:spPr bwMode="auto">
          <a:xfrm>
            <a:off x="4343400" y="3320796"/>
            <a:ext cx="4620955" cy="3308604"/>
          </a:xfrm>
          <a:prstGeom prst="rect">
            <a:avLst/>
          </a:prstGeom>
          <a:ln>
            <a:noFill/>
          </a:ln>
          <a:effectLst>
            <a:softEdge rad="112500"/>
          </a:effectLst>
        </p:spPr>
      </p:pic>
    </p:spTree>
    <p:extLst>
      <p:ext uri="{BB962C8B-B14F-4D97-AF65-F5344CB8AC3E}">
        <p14:creationId xmlns:p14="http://schemas.microsoft.com/office/powerpoint/2010/main" val="1943840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p:nvPr>
        </p:nvSpPr>
        <p:spPr>
          <a:xfrm>
            <a:off x="0" y="609600"/>
            <a:ext cx="9144000" cy="1143000"/>
          </a:xfrm>
        </p:spPr>
        <p:txBody>
          <a:bodyPr/>
          <a:lstStyle/>
          <a:p>
            <a:pPr eaLnBrk="1" hangingPunct="1"/>
            <a:r>
              <a:rPr lang="en-US" dirty="0"/>
              <a:t>The Impossible Debt</a:t>
            </a:r>
          </a:p>
        </p:txBody>
      </p:sp>
      <p:sp>
        <p:nvSpPr>
          <p:cNvPr id="11267" name="Rectangle 4"/>
          <p:cNvSpPr>
            <a:spLocks noGrp="1" noChangeArrowheads="1"/>
          </p:cNvSpPr>
          <p:nvPr>
            <p:ph idx="1"/>
          </p:nvPr>
        </p:nvSpPr>
        <p:spPr>
          <a:xfrm>
            <a:off x="990600" y="2133600"/>
            <a:ext cx="7315200" cy="4419600"/>
          </a:xfrm>
        </p:spPr>
        <p:txBody>
          <a:bodyPr/>
          <a:lstStyle/>
          <a:p>
            <a:pPr marL="0" indent="0">
              <a:lnSpc>
                <a:spcPct val="90000"/>
              </a:lnSpc>
              <a:buNone/>
            </a:pPr>
            <a:r>
              <a:rPr lang="en-US" sz="4000" b="0" dirty="0"/>
              <a:t>Ultimately the rest of society, over generations, </a:t>
            </a:r>
            <a:r>
              <a:rPr lang="en-US" sz="4000" b="0" dirty="0" smtClean="0"/>
              <a:t/>
            </a:r>
            <a:br>
              <a:rPr lang="en-US" sz="4000" b="0" dirty="0" smtClean="0"/>
            </a:br>
            <a:r>
              <a:rPr lang="en-US" sz="4000" b="0" dirty="0" smtClean="0"/>
              <a:t>is </a:t>
            </a:r>
            <a:r>
              <a:rPr lang="en-US" sz="4000" b="0" dirty="0"/>
              <a:t>held responsible for trying to pay the interest part of a collective debt that is impossible to pay because the banks only create the principle, not the interest. </a:t>
            </a:r>
          </a:p>
        </p:txBody>
      </p:sp>
    </p:spTree>
    <p:extLst>
      <p:ext uri="{BB962C8B-B14F-4D97-AF65-F5344CB8AC3E}">
        <p14:creationId xmlns:p14="http://schemas.microsoft.com/office/powerpoint/2010/main" val="281022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efeatPyramid.jpg"/>
          <p:cNvPicPr>
            <a:picLocks noChangeAspect="1"/>
          </p:cNvPicPr>
          <p:nvPr/>
        </p:nvPicPr>
        <p:blipFill>
          <a:blip r:embed="rId3" cstate="print"/>
          <a:stretch>
            <a:fillRect/>
          </a:stretch>
        </p:blipFill>
        <p:spPr>
          <a:xfrm>
            <a:off x="4648200" y="76200"/>
            <a:ext cx="4495800" cy="4074433"/>
          </a:xfrm>
          <a:prstGeom prst="ellipse">
            <a:avLst/>
          </a:prstGeom>
          <a:ln>
            <a:noFill/>
          </a:ln>
          <a:effectLst>
            <a:softEdge rad="112500"/>
          </a:effectLst>
        </p:spPr>
      </p:pic>
      <p:sp>
        <p:nvSpPr>
          <p:cNvPr id="5" name="Title 1"/>
          <p:cNvSpPr txBox="1">
            <a:spLocks/>
          </p:cNvSpPr>
          <p:nvPr/>
        </p:nvSpPr>
        <p:spPr bwMode="auto">
          <a:xfrm>
            <a:off x="533400" y="1447800"/>
            <a:ext cx="8305800" cy="5791200"/>
          </a:xfrm>
          <a:prstGeom prst="rect">
            <a:avLst/>
          </a:prstGeom>
          <a:noFill/>
          <a:ln w="9525">
            <a:noFill/>
            <a:miter lim="800000"/>
            <a:headEnd/>
            <a:tailEnd/>
          </a:ln>
        </p:spPr>
        <p:txBody>
          <a:bodyPr vert="horz" wrap="square" lIns="0" tIns="0" rIns="18288" bIns="0" numCol="1" anchor="t" anchorCtr="0" compatLnSpc="1">
            <a:prstTxWarp prst="textNoShape">
              <a:avLst/>
            </a:prstTxWarp>
            <a:normAutofit/>
            <a:scene3d>
              <a:camera prst="orthographicFront"/>
              <a:lightRig rig="freezing" dir="t">
                <a:rot lat="0" lon="0" rev="5640000"/>
              </a:lightRig>
            </a:scene3d>
            <a:sp3d prstMaterial="flat">
              <a:bevelT w="38100" h="38100"/>
              <a:contourClr>
                <a:schemeClr val="tx2"/>
              </a:contourClr>
            </a:sp3d>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5600" b="0" i="0" u="none" strike="noStrike" kern="1200" cap="none" spc="0" normalizeH="0" baseline="0" noProof="0" dirty="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It’s up to us </a:t>
            </a: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to </a:t>
            </a:r>
            <a:b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b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create a </a:t>
            </a: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new &amp; just </a:t>
            </a: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
            </a:r>
            <a:b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b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economic </a:t>
            </a:r>
            <a:r>
              <a:rPr kumimoji="0" lang="en-US" sz="5600" b="0" i="0" u="none" strike="noStrike" kern="1200" cap="none" spc="0" normalizeH="0" baseline="0" noProof="0" dirty="0" smtClean="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system</a:t>
            </a:r>
            <a:r>
              <a:rPr kumimoji="0" lang="en-US" sz="5600" b="0" i="0" u="none" strike="noStrike" kern="1200" cap="none" spc="0" normalizeH="0" baseline="0" noProof="0" dirty="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
            </a:r>
            <a:br>
              <a:rPr kumimoji="0" lang="en-US" sz="5600" b="0" i="0" u="none" strike="noStrike" kern="1200" cap="none" spc="0" normalizeH="0" baseline="0" noProof="0" dirty="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br>
            <a:r>
              <a:rPr kumimoji="0" lang="en-US" sz="5600" b="0" i="0" u="none" strike="noStrike" kern="1200" cap="none" spc="0" normalizeH="0" baseline="0" noProof="0" dirty="0">
                <a:ln>
                  <a:noFill/>
                </a:ln>
                <a:solidFill>
                  <a:schemeClr val="accent3">
                    <a:lumMod val="60000"/>
                    <a:lumOff val="40000"/>
                  </a:schemeClr>
                </a:solidFill>
                <a:effectLst>
                  <a:outerShdw blurRad="38100" dist="25400" dir="5400000" algn="tl" rotWithShape="0">
                    <a:srgbClr val="000000">
                      <a:alpha val="43000"/>
                    </a:srgbClr>
                  </a:outerShdw>
                </a:effectLst>
                <a:uLnTx/>
                <a:uFillTx/>
                <a:latin typeface="+mj-lt"/>
                <a:ea typeface="+mj-ea"/>
                <a:cs typeface="+mj-cs"/>
              </a:rPr>
              <a:t>because no one profiting from the current system is going to change it for us</a:t>
            </a:r>
          </a:p>
        </p:txBody>
      </p:sp>
    </p:spTree>
    <p:extLst>
      <p:ext uri="{BB962C8B-B14F-4D97-AF65-F5344CB8AC3E}">
        <p14:creationId xmlns:p14="http://schemas.microsoft.com/office/powerpoint/2010/main" val="497730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5943600" cy="388315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838200" y="4267200"/>
            <a:ext cx="7851648" cy="1828800"/>
          </a:xfrm>
        </p:spPr>
        <p:txBody>
          <a:bodyPr>
            <a:normAutofit fontScale="90000"/>
          </a:bodyPr>
          <a:lstStyle/>
          <a:p>
            <a:pPr eaLnBrk="1" hangingPunct="1">
              <a:defRPr/>
            </a:pPr>
            <a:r>
              <a:rPr lang="en-US" dirty="0" smtClean="0"/>
              <a:t>A just economic system requires an entirely different monetary system</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057400"/>
            <a:ext cx="8382000" cy="4191000"/>
          </a:xfrm>
        </p:spPr>
        <p:txBody>
          <a:bodyPr/>
          <a:lstStyle/>
          <a:p>
            <a:pPr eaLnBrk="1" hangingPunct="1">
              <a:buFont typeface="Wingdings 2" pitchFamily="18" charset="2"/>
              <a:buNone/>
            </a:pPr>
            <a:r>
              <a:rPr lang="en-US" sz="2800" i="1" dirty="0" smtClean="0"/>
              <a:t>	“</a:t>
            </a:r>
            <a:r>
              <a:rPr lang="en-US" sz="2800" b="0" i="1" dirty="0" smtClean="0"/>
              <a:t>The species that prosper over the long term are not the most brutal &amp; competitive, </a:t>
            </a:r>
            <a:r>
              <a:rPr lang="en-US" sz="2800" b="0" i="1" dirty="0" smtClean="0"/>
              <a:t/>
            </a:r>
            <a:br>
              <a:rPr lang="en-US" sz="2800" b="0" i="1" dirty="0" smtClean="0"/>
            </a:br>
            <a:r>
              <a:rPr lang="en-US" sz="2800" b="0" i="1" dirty="0" smtClean="0"/>
              <a:t>but </a:t>
            </a:r>
            <a:r>
              <a:rPr lang="en-US" sz="2800" b="0" i="1" dirty="0" smtClean="0"/>
              <a:t>rather those that find a niche in which they meet their needs in ways that simultaneously serve the needs of </a:t>
            </a:r>
            <a:r>
              <a:rPr lang="en-US" sz="2800" b="0" i="1" dirty="0" smtClean="0"/>
              <a:t>others </a:t>
            </a:r>
            <a:br>
              <a:rPr lang="en-US" sz="2800" b="0" i="1" dirty="0" smtClean="0"/>
            </a:br>
            <a:r>
              <a:rPr lang="en-US" sz="2800" b="0" i="1" dirty="0" smtClean="0"/>
              <a:t>and </a:t>
            </a:r>
            <a:r>
              <a:rPr lang="en-US" sz="2800" b="0" i="1" dirty="0" smtClean="0"/>
              <a:t>optimize the life of the whole.”</a:t>
            </a:r>
            <a:endParaRPr lang="en-US" b="0" dirty="0" smtClean="0">
              <a:cs typeface="Arial" pitchFamily="34" charset="0"/>
            </a:endParaRPr>
          </a:p>
          <a:p>
            <a:pPr algn="r" eaLnBrk="1" hangingPunct="1">
              <a:buFont typeface="Wingdings 2" pitchFamily="18" charset="2"/>
              <a:buNone/>
            </a:pPr>
            <a:r>
              <a:rPr lang="en-US" sz="1800" b="0" dirty="0" smtClean="0">
                <a:cs typeface="Arial" pitchFamily="34" charset="0"/>
              </a:rPr>
              <a:t>—</a:t>
            </a:r>
            <a:r>
              <a:rPr lang="en-US" sz="1800" b="0" dirty="0" smtClean="0"/>
              <a:t>David </a:t>
            </a:r>
            <a:r>
              <a:rPr lang="en-US" sz="1800" b="0" dirty="0" err="1" smtClean="0"/>
              <a:t>Korten</a:t>
            </a:r>
            <a:endParaRPr lang="en-US" sz="1800" b="0" dirty="0" smtClean="0"/>
          </a:p>
          <a:p>
            <a:pPr algn="r" eaLnBrk="1" hangingPunct="1">
              <a:buFont typeface="Wingdings 2" pitchFamily="18" charset="2"/>
              <a:buNone/>
            </a:pPr>
            <a:endParaRPr lang="en-US" sz="1800" b="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35077" y="4038600"/>
            <a:ext cx="8229600" cy="1143000"/>
          </a:xfrm>
        </p:spPr>
        <p:txBody>
          <a:bodyPr/>
          <a:lstStyle/>
          <a:p>
            <a:pPr eaLnBrk="1" fontAlgn="auto" hangingPunct="1">
              <a:spcAft>
                <a:spcPts val="0"/>
              </a:spcAft>
              <a:defRPr/>
            </a:pPr>
            <a:r>
              <a:rPr lang="en-US" dirty="0" smtClean="0"/>
              <a:t/>
            </a:r>
            <a:br>
              <a:rPr lang="en-US" dirty="0" smtClean="0"/>
            </a:br>
            <a:r>
              <a:rPr lang="en-US" b="1" dirty="0" smtClean="0"/>
              <a:t/>
            </a:r>
            <a:br>
              <a:rPr lang="en-US" b="1" dirty="0" smtClean="0"/>
            </a:br>
            <a:r>
              <a:rPr lang="en-US" sz="7200" dirty="0" smtClean="0">
                <a:ln>
                  <a:solidFill>
                    <a:schemeClr val="tx1"/>
                  </a:solidFill>
                </a:ln>
                <a:solidFill>
                  <a:schemeClr val="accent3">
                    <a:lumMod val="60000"/>
                    <a:lumOff val="40000"/>
                  </a:schemeClr>
                </a:solidFill>
              </a:rPr>
              <a:t>An Abundance Model</a:t>
            </a:r>
            <a:r>
              <a:rPr lang="en-US" sz="7200" dirty="0" smtClean="0">
                <a:ln>
                  <a:solidFill>
                    <a:schemeClr val="tx1"/>
                  </a:solidFill>
                </a:ln>
                <a:solidFill>
                  <a:srgbClr val="FF0000"/>
                </a:solidFill>
              </a:rPr>
              <a:t/>
            </a:r>
            <a:br>
              <a:rPr lang="en-US" sz="7200" dirty="0" smtClean="0">
                <a:ln>
                  <a:solidFill>
                    <a:schemeClr val="tx1"/>
                  </a:solidFill>
                </a:ln>
                <a:solidFill>
                  <a:srgbClr val="FF0000"/>
                </a:solidFill>
              </a:rPr>
            </a:br>
            <a:r>
              <a:rPr lang="en-US" sz="7200" dirty="0" smtClean="0"/>
              <a:t>requires us to </a:t>
            </a:r>
            <a:br>
              <a:rPr lang="en-US" sz="7200" dirty="0" smtClean="0"/>
            </a:br>
            <a:r>
              <a:rPr lang="en-US" sz="7200" dirty="0" smtClean="0"/>
              <a:t>rethink everything!</a:t>
            </a:r>
            <a:endParaRPr lang="en-US" sz="7200" dirty="0" smtClean="0">
              <a:ln>
                <a:solidFill>
                  <a:schemeClr val="tx1"/>
                </a:solidFill>
              </a:ln>
              <a:solidFill>
                <a:srgbClr val="FF0000"/>
              </a:solidFill>
            </a:endParaRPr>
          </a:p>
        </p:txBody>
      </p:sp>
    </p:spTree>
    <p:extLst>
      <p:ext uri="{BB962C8B-B14F-4D97-AF65-F5344CB8AC3E}">
        <p14:creationId xmlns:p14="http://schemas.microsoft.com/office/powerpoint/2010/main" val="15029981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t>Business</a:t>
            </a:r>
          </a:p>
        </p:txBody>
      </p:sp>
      <p:sp>
        <p:nvSpPr>
          <p:cNvPr id="8195" name="Content Placeholder 2"/>
          <p:cNvSpPr>
            <a:spLocks noGrp="1"/>
          </p:cNvSpPr>
          <p:nvPr>
            <p:ph idx="1"/>
          </p:nvPr>
        </p:nvSpPr>
        <p:spPr>
          <a:xfrm>
            <a:off x="228600" y="1935163"/>
            <a:ext cx="8305800" cy="960437"/>
          </a:xfrm>
        </p:spPr>
        <p:txBody>
          <a:bodyPr/>
          <a:lstStyle/>
          <a:p>
            <a:pPr lvl="1" eaLnBrk="1" hangingPunct="1">
              <a:buFont typeface="Wingdings 2" pitchFamily="18" charset="2"/>
              <a:buNone/>
            </a:pPr>
            <a:r>
              <a:rPr lang="en-US" dirty="0" smtClean="0"/>
              <a:t>- </a:t>
            </a:r>
            <a:r>
              <a:rPr lang="en-US" i="1" dirty="0" smtClean="0"/>
              <a:t>corporations </a:t>
            </a:r>
            <a:r>
              <a:rPr lang="en-US" i="1" dirty="0" smtClean="0"/>
              <a:t>should not be legally required to only act in the interest of </a:t>
            </a:r>
            <a:r>
              <a:rPr lang="en-US" i="1" dirty="0" smtClean="0"/>
              <a:t>shareholders’ profits</a:t>
            </a:r>
            <a:endParaRPr lang="en-US" dirty="0" smtClean="0"/>
          </a:p>
        </p:txBody>
      </p:sp>
      <p:sp>
        <p:nvSpPr>
          <p:cNvPr id="4" name="Title 1"/>
          <p:cNvSpPr txBox="1">
            <a:spLocks/>
          </p:cNvSpPr>
          <p:nvPr/>
        </p:nvSpPr>
        <p:spPr bwMode="auto">
          <a:xfrm>
            <a:off x="469557" y="2844779"/>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dirty="0" smtClean="0"/>
              <a:t>Prosperity</a:t>
            </a:r>
            <a:endParaRPr lang="en-US" dirty="0" smtClean="0"/>
          </a:p>
        </p:txBody>
      </p:sp>
      <p:sp>
        <p:nvSpPr>
          <p:cNvPr id="5" name="Content Placeholder 2"/>
          <p:cNvSpPr txBox="1">
            <a:spLocks/>
          </p:cNvSpPr>
          <p:nvPr/>
        </p:nvSpPr>
        <p:spPr bwMode="auto">
          <a:xfrm>
            <a:off x="240957" y="4075092"/>
            <a:ext cx="8686800" cy="5032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eaLnBrk="1" hangingPunct="1">
              <a:buFont typeface="Wingdings 2" pitchFamily="18" charset="2"/>
              <a:buNone/>
            </a:pPr>
            <a:r>
              <a:rPr lang="en-US" i="1" dirty="0" smtClean="0"/>
              <a:t>- there should be enough for everyone</a:t>
            </a:r>
            <a:endParaRPr lang="en-US" dirty="0" smtClean="0"/>
          </a:p>
        </p:txBody>
      </p:sp>
      <p:sp>
        <p:nvSpPr>
          <p:cNvPr id="6" name="Title 1"/>
          <p:cNvSpPr txBox="1">
            <a:spLocks/>
          </p:cNvSpPr>
          <p:nvPr/>
        </p:nvSpPr>
        <p:spPr bwMode="auto">
          <a:xfrm>
            <a:off x="304800" y="4506913"/>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smtClean="0"/>
              <a:t>Work</a:t>
            </a:r>
            <a:endParaRPr lang="en-US" dirty="0" smtClean="0"/>
          </a:p>
        </p:txBody>
      </p:sp>
      <p:sp>
        <p:nvSpPr>
          <p:cNvPr id="7" name="Content Placeholder 2"/>
          <p:cNvSpPr txBox="1">
            <a:spLocks/>
          </p:cNvSpPr>
          <p:nvPr/>
        </p:nvSpPr>
        <p:spPr bwMode="auto">
          <a:xfrm>
            <a:off x="304799" y="5737226"/>
            <a:ext cx="8622957" cy="57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eaLnBrk="1" hangingPunct="1">
              <a:buFont typeface="Wingdings 2" pitchFamily="18" charset="2"/>
              <a:buNone/>
            </a:pPr>
            <a:r>
              <a:rPr lang="en-US" i="1" dirty="0" smtClean="0"/>
              <a:t>– spend our time making a life instead of just a living</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Ownership</a:t>
            </a:r>
          </a:p>
        </p:txBody>
      </p:sp>
      <p:sp>
        <p:nvSpPr>
          <p:cNvPr id="10243" name="Content Placeholder 2"/>
          <p:cNvSpPr>
            <a:spLocks noGrp="1"/>
          </p:cNvSpPr>
          <p:nvPr>
            <p:ph idx="1"/>
          </p:nvPr>
        </p:nvSpPr>
        <p:spPr>
          <a:xfrm>
            <a:off x="152400" y="1881981"/>
            <a:ext cx="8763000" cy="503237"/>
          </a:xfrm>
        </p:spPr>
        <p:txBody>
          <a:bodyPr/>
          <a:lstStyle/>
          <a:p>
            <a:pPr lvl="1" eaLnBrk="1" hangingPunct="1">
              <a:buFont typeface="Wingdings 2" pitchFamily="18" charset="2"/>
              <a:buNone/>
            </a:pPr>
            <a:r>
              <a:rPr lang="en-US" i="1" dirty="0" smtClean="0"/>
              <a:t>– </a:t>
            </a:r>
            <a:r>
              <a:rPr lang="en-US" i="1" dirty="0" smtClean="0"/>
              <a:t>natural resources, including land, </a:t>
            </a:r>
            <a:r>
              <a:rPr lang="en-US" i="1" dirty="0" smtClean="0"/>
              <a:t>belong to </a:t>
            </a:r>
            <a:r>
              <a:rPr lang="en-US" i="1" dirty="0" smtClean="0"/>
              <a:t>everyone</a:t>
            </a:r>
            <a:endParaRPr lang="en-US" dirty="0" smtClean="0"/>
          </a:p>
        </p:txBody>
      </p:sp>
      <p:sp>
        <p:nvSpPr>
          <p:cNvPr id="4" name="Title 1"/>
          <p:cNvSpPr txBox="1">
            <a:spLocks/>
          </p:cNvSpPr>
          <p:nvPr/>
        </p:nvSpPr>
        <p:spPr bwMode="auto">
          <a:xfrm>
            <a:off x="386443" y="247650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dirty="0" smtClean="0"/>
              <a:t>Cooperation vs. Competition</a:t>
            </a:r>
            <a:endParaRPr lang="en-US" dirty="0" smtClean="0"/>
          </a:p>
        </p:txBody>
      </p:sp>
      <p:sp>
        <p:nvSpPr>
          <p:cNvPr id="5" name="Content Placeholder 2"/>
          <p:cNvSpPr txBox="1">
            <a:spLocks/>
          </p:cNvSpPr>
          <p:nvPr/>
        </p:nvSpPr>
        <p:spPr bwMode="auto">
          <a:xfrm>
            <a:off x="386443" y="3771900"/>
            <a:ext cx="8686800"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eaLnBrk="1" hangingPunct="1">
              <a:buFont typeface="Wingdings 2" pitchFamily="18" charset="2"/>
              <a:buNone/>
            </a:pPr>
            <a:r>
              <a:rPr lang="en-US" sz="2400" b="0" i="1" dirty="0" smtClean="0"/>
              <a:t>- when artistic expression and activities that bring us happiness are made into competitions, we lose the simple joys of living.</a:t>
            </a:r>
            <a:endParaRPr lang="en-US" sz="2400" b="0" i="1" dirty="0" smtClean="0"/>
          </a:p>
        </p:txBody>
      </p:sp>
      <p:sp>
        <p:nvSpPr>
          <p:cNvPr id="6" name="Title 1"/>
          <p:cNvSpPr txBox="1">
            <a:spLocks/>
          </p:cNvSpPr>
          <p:nvPr/>
        </p:nvSpPr>
        <p:spPr bwMode="auto">
          <a:xfrm>
            <a:off x="280307" y="472440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dirty="0" smtClean="0"/>
              <a:t>Value</a:t>
            </a:r>
            <a:endParaRPr lang="en-US" dirty="0" smtClean="0"/>
          </a:p>
        </p:txBody>
      </p:sp>
      <p:sp>
        <p:nvSpPr>
          <p:cNvPr id="7" name="Content Placeholder 2"/>
          <p:cNvSpPr txBox="1">
            <a:spLocks/>
          </p:cNvSpPr>
          <p:nvPr/>
        </p:nvSpPr>
        <p:spPr bwMode="auto">
          <a:xfrm>
            <a:off x="304800" y="5867400"/>
            <a:ext cx="87630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eaLnBrk="1" hangingPunct="1">
              <a:buFont typeface="Wingdings 2" pitchFamily="18" charset="2"/>
              <a:buNone/>
            </a:pPr>
            <a:r>
              <a:rPr lang="en-US" sz="2400" b="0" i="1" dirty="0" smtClean="0"/>
              <a:t>- when we measure success by monetary wealth and possessions, we lose sight of what really makes us happy.</a:t>
            </a:r>
            <a:endParaRPr lang="en-US" sz="2400" b="0" i="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914400"/>
            <a:ext cx="8229600" cy="1143000"/>
          </a:xfrm>
        </p:spPr>
        <p:txBody>
          <a:bodyPr/>
          <a:lstStyle/>
          <a:p>
            <a:pPr eaLnBrk="1" hangingPunct="1"/>
            <a:r>
              <a:rPr lang="en-US" dirty="0" smtClean="0"/>
              <a:t>Capitalism</a:t>
            </a:r>
          </a:p>
        </p:txBody>
      </p:sp>
      <p:sp>
        <p:nvSpPr>
          <p:cNvPr id="14339" name="Content Placeholder 2"/>
          <p:cNvSpPr>
            <a:spLocks noGrp="1"/>
          </p:cNvSpPr>
          <p:nvPr>
            <p:ph idx="1"/>
          </p:nvPr>
        </p:nvSpPr>
        <p:spPr>
          <a:xfrm>
            <a:off x="457200" y="2286000"/>
            <a:ext cx="8305800" cy="457200"/>
          </a:xfrm>
        </p:spPr>
        <p:txBody>
          <a:bodyPr/>
          <a:lstStyle/>
          <a:p>
            <a:pPr marL="0" indent="0" eaLnBrk="1" hangingPunct="1">
              <a:buNone/>
            </a:pPr>
            <a:r>
              <a:rPr lang="en-US" sz="2400" b="0" i="1" dirty="0" smtClean="0"/>
              <a:t>- Community capitalism </a:t>
            </a:r>
            <a:r>
              <a:rPr lang="en-US" sz="2400" b="0" i="1" dirty="0" smtClean="0"/>
              <a:t>nurtures entrepreneurship</a:t>
            </a:r>
            <a:endParaRPr lang="en-US" sz="2400" b="0" i="1" dirty="0" smtClean="0"/>
          </a:p>
        </p:txBody>
      </p:sp>
      <p:sp>
        <p:nvSpPr>
          <p:cNvPr id="4" name="Title 1"/>
          <p:cNvSpPr txBox="1">
            <a:spLocks/>
          </p:cNvSpPr>
          <p:nvPr/>
        </p:nvSpPr>
        <p:spPr bwMode="auto">
          <a:xfrm>
            <a:off x="483973" y="28384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dirty="0" smtClean="0"/>
              <a:t>Individualism</a:t>
            </a:r>
            <a:endParaRPr lang="en-US" dirty="0" smtClean="0"/>
          </a:p>
        </p:txBody>
      </p:sp>
      <p:sp>
        <p:nvSpPr>
          <p:cNvPr id="5" name="Content Placeholder 2"/>
          <p:cNvSpPr txBox="1">
            <a:spLocks/>
          </p:cNvSpPr>
          <p:nvPr/>
        </p:nvSpPr>
        <p:spPr bwMode="auto">
          <a:xfrm>
            <a:off x="463378" y="4019550"/>
            <a:ext cx="82296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eaLnBrk="1" hangingPunct="1">
              <a:buFont typeface="Wingdings 2" pitchFamily="18" charset="2"/>
              <a:buNone/>
            </a:pPr>
            <a:r>
              <a:rPr lang="en-US" sz="2400" b="0" i="1" dirty="0" smtClean="0"/>
              <a:t>- no one should expect to get or do anything for free</a:t>
            </a:r>
            <a:endParaRPr lang="en-US" sz="2400" b="0" i="1" dirty="0" smtClean="0"/>
          </a:p>
        </p:txBody>
      </p:sp>
      <p:sp>
        <p:nvSpPr>
          <p:cNvPr id="6" name="Title 1"/>
          <p:cNvSpPr txBox="1">
            <a:spLocks/>
          </p:cNvSpPr>
          <p:nvPr/>
        </p:nvSpPr>
        <p:spPr bwMode="auto">
          <a:xfrm>
            <a:off x="194852" y="464820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ctr" rtl="0" eaLnBrk="0" fontAlgn="base" hangingPunct="0">
              <a:spcBef>
                <a:spcPct val="0"/>
              </a:spcBef>
              <a:spcAft>
                <a:spcPct val="0"/>
              </a:spcAft>
              <a:defRPr sz="5000" b="0" kern="1200">
                <a:solidFill>
                  <a:schemeClr val="tx2"/>
                </a:solidFill>
                <a:latin typeface="+mj-lt"/>
                <a:ea typeface="+mj-ea"/>
                <a:cs typeface="+mj-cs"/>
              </a:defRPr>
            </a:lvl1pPr>
            <a:lvl2pPr algn="ctr" rtl="0" eaLnBrk="0" fontAlgn="base" hangingPunct="0">
              <a:spcBef>
                <a:spcPct val="0"/>
              </a:spcBef>
              <a:spcAft>
                <a:spcPct val="0"/>
              </a:spcAft>
              <a:defRPr sz="5000">
                <a:solidFill>
                  <a:schemeClr val="tx2"/>
                </a:solidFill>
                <a:latin typeface="Impact" pitchFamily="34" charset="0"/>
              </a:defRPr>
            </a:lvl2pPr>
            <a:lvl3pPr algn="ctr" rtl="0" eaLnBrk="0" fontAlgn="base" hangingPunct="0">
              <a:spcBef>
                <a:spcPct val="0"/>
              </a:spcBef>
              <a:spcAft>
                <a:spcPct val="0"/>
              </a:spcAft>
              <a:defRPr sz="5000">
                <a:solidFill>
                  <a:schemeClr val="tx2"/>
                </a:solidFill>
                <a:latin typeface="Impact" pitchFamily="34" charset="0"/>
              </a:defRPr>
            </a:lvl3pPr>
            <a:lvl4pPr algn="ctr" rtl="0" eaLnBrk="0" fontAlgn="base" hangingPunct="0">
              <a:spcBef>
                <a:spcPct val="0"/>
              </a:spcBef>
              <a:spcAft>
                <a:spcPct val="0"/>
              </a:spcAft>
              <a:defRPr sz="5000">
                <a:solidFill>
                  <a:schemeClr val="tx2"/>
                </a:solidFill>
                <a:latin typeface="Impact" pitchFamily="34" charset="0"/>
              </a:defRPr>
            </a:lvl4pPr>
            <a:lvl5pPr algn="ctr" rtl="0" eaLnBrk="0" fontAlgn="base" hangingPunct="0">
              <a:spcBef>
                <a:spcPct val="0"/>
              </a:spcBef>
              <a:spcAft>
                <a:spcPct val="0"/>
              </a:spcAft>
              <a:defRPr sz="5000">
                <a:solidFill>
                  <a:schemeClr val="tx2"/>
                </a:solidFill>
                <a:latin typeface="Impact"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hangingPunct="1"/>
            <a:r>
              <a:rPr lang="en-US" smtClean="0"/>
              <a:t>Money</a:t>
            </a:r>
            <a:endParaRPr lang="en-US" dirty="0" smtClean="0"/>
          </a:p>
        </p:txBody>
      </p:sp>
      <p:sp>
        <p:nvSpPr>
          <p:cNvPr id="7" name="Content Placeholder 2"/>
          <p:cNvSpPr txBox="1">
            <a:spLocks/>
          </p:cNvSpPr>
          <p:nvPr/>
        </p:nvSpPr>
        <p:spPr bwMode="auto">
          <a:xfrm>
            <a:off x="194852" y="5943600"/>
            <a:ext cx="8539316"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1200"/>
              </a:spcBef>
              <a:spcAft>
                <a:spcPct val="0"/>
              </a:spcAft>
              <a:buClr>
                <a:srgbClr val="0BD0D9"/>
              </a:buClr>
              <a:buSzPct val="95000"/>
              <a:buFont typeface="Wingdings 2" pitchFamily="18" charset="2"/>
              <a:buChar char=""/>
              <a:defRPr sz="2600" b="1" kern="1200">
                <a:solidFill>
                  <a:schemeClr val="tx1"/>
                </a:solidFill>
                <a:latin typeface="+mn-lt"/>
                <a:ea typeface="+mn-ea"/>
                <a:cs typeface="+mn-cs"/>
              </a:defRPr>
            </a:lvl1pPr>
            <a:lvl2pPr marL="639763" indent="-246063" algn="l" rtl="0" eaLnBrk="0" fontAlgn="base" hangingPunct="0">
              <a:spcBef>
                <a:spcPts val="12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ts val="12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ts val="12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ts val="12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eaLnBrk="1" hangingPunct="1">
              <a:buFont typeface="Wingdings 2" pitchFamily="18" charset="2"/>
              <a:buNone/>
            </a:pPr>
            <a:r>
              <a:rPr lang="en-US" sz="2400" b="0" i="1" smtClean="0"/>
              <a:t>- money should circulate locally to benefit local interests</a:t>
            </a:r>
            <a:endParaRPr lang="en-US" sz="2400" b="0" i="1"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33400" y="533400"/>
            <a:ext cx="8229600" cy="1143000"/>
          </a:xfrm>
        </p:spPr>
        <p:txBody>
          <a:bodyPr/>
          <a:lstStyle/>
          <a:p>
            <a:pPr eaLnBrk="1" hangingPunct="1"/>
            <a:r>
              <a:rPr lang="en-US" dirty="0"/>
              <a:t>A Local Currency</a:t>
            </a:r>
          </a:p>
        </p:txBody>
      </p:sp>
      <p:sp>
        <p:nvSpPr>
          <p:cNvPr id="15363" name="Content Placeholder 2"/>
          <p:cNvSpPr>
            <a:spLocks noGrp="1"/>
          </p:cNvSpPr>
          <p:nvPr>
            <p:ph idx="1"/>
          </p:nvPr>
        </p:nvSpPr>
        <p:spPr>
          <a:xfrm>
            <a:off x="457200" y="1828800"/>
            <a:ext cx="8458200" cy="4800600"/>
          </a:xfrm>
        </p:spPr>
        <p:txBody>
          <a:bodyPr/>
          <a:lstStyle/>
          <a:p>
            <a:pPr eaLnBrk="1" hangingPunct="1">
              <a:defRPr/>
            </a:pPr>
            <a:r>
              <a:rPr lang="en-US" sz="2800" b="0" dirty="0" smtClean="0"/>
              <a:t>A </a:t>
            </a:r>
            <a:r>
              <a:rPr lang="en-US" sz="2800" b="0" dirty="0"/>
              <a:t>local currency eliminates the scarcity of money by providing a means to effectively &amp; efficiently facilitate the reciprocal exchange of </a:t>
            </a:r>
            <a:r>
              <a:rPr lang="en-US" sz="2800" b="0" dirty="0" smtClean="0"/>
              <a:t>goods &amp; services</a:t>
            </a:r>
          </a:p>
          <a:p>
            <a:pPr eaLnBrk="1" hangingPunct="1">
              <a:defRPr/>
            </a:pPr>
            <a:r>
              <a:rPr lang="en-US" sz="2800" b="0" dirty="0"/>
              <a:t>Money is simply a holder of value </a:t>
            </a:r>
            <a:endParaRPr lang="en-US" sz="2800" b="0" dirty="0"/>
          </a:p>
          <a:p>
            <a:pPr eaLnBrk="1" hangingPunct="1">
              <a:defRPr/>
            </a:pPr>
            <a:r>
              <a:rPr lang="en-US" sz="2800" b="0" dirty="0"/>
              <a:t>It is perfectly legal to institute your own local currency to supplement or replace the national fiat currency</a:t>
            </a:r>
          </a:p>
          <a:p>
            <a:pPr eaLnBrk="1" hangingPunct="1">
              <a:defRPr/>
            </a:pPr>
            <a:r>
              <a:rPr lang="en-US" sz="2800" b="0" dirty="0"/>
              <a:t>No interest is involved on either side of the </a:t>
            </a:r>
            <a:r>
              <a:rPr lang="en-US" sz="2800" b="0" dirty="0" smtClean="0"/>
              <a:t>transaction</a:t>
            </a:r>
          </a:p>
        </p:txBody>
      </p:sp>
    </p:spTree>
    <p:extLst>
      <p:ext uri="{BB962C8B-B14F-4D97-AF65-F5344CB8AC3E}">
        <p14:creationId xmlns:p14="http://schemas.microsoft.com/office/powerpoint/2010/main" val="3076054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eaLnBrk="1" hangingPunct="1">
              <a:defRPr/>
            </a:pPr>
            <a:r>
              <a:rPr lang="en-US" b="1" dirty="0" smtClean="0"/>
              <a:t>Alternative Exchange Systems </a:t>
            </a:r>
            <a:r>
              <a:rPr lang="en-US" dirty="0" smtClean="0"/>
              <a:t/>
            </a:r>
            <a:br>
              <a:rPr lang="en-US" dirty="0" smtClean="0"/>
            </a:br>
            <a:endParaRPr lang="en-US" dirty="0"/>
          </a:p>
        </p:txBody>
      </p:sp>
      <p:sp>
        <p:nvSpPr>
          <p:cNvPr id="21507" name="Subtitle 4"/>
          <p:cNvSpPr>
            <a:spLocks noGrp="1"/>
          </p:cNvSpPr>
          <p:nvPr>
            <p:ph type="subTitle" idx="1"/>
          </p:nvPr>
        </p:nvSpPr>
        <p:spPr>
          <a:xfrm>
            <a:off x="533400" y="2895600"/>
            <a:ext cx="7854950" cy="2085975"/>
          </a:xfrm>
        </p:spPr>
        <p:txBody>
          <a:bodyPr/>
          <a:lstStyle/>
          <a:p>
            <a:pPr marR="0" eaLnBrk="1" hangingPunct="1"/>
            <a:r>
              <a:rPr lang="en-US" b="0" dirty="0" smtClean="0"/>
              <a:t>There have been many attempts by individuals, organizations and local governments to develop an alternative to the national currency system. Some have come about spontaneously as communities sought ways to survive economic depressions while others have been carefully planned and modified for various applications. </a:t>
            </a:r>
          </a:p>
          <a:p>
            <a:pPr marR="0" eaLnBrk="1" hangingPunct="1"/>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dirty="0" smtClean="0"/>
              <a:t>Discounts / Incentives </a:t>
            </a:r>
            <a:endParaRPr dirty="0"/>
          </a:p>
        </p:txBody>
      </p:sp>
      <p:sp>
        <p:nvSpPr>
          <p:cNvPr id="22531" name="Text Placeholder 2"/>
          <p:cNvSpPr>
            <a:spLocks noGrp="1"/>
          </p:cNvSpPr>
          <p:nvPr>
            <p:ph type="body" idx="1"/>
          </p:nvPr>
        </p:nvSpPr>
        <p:spPr>
          <a:xfrm>
            <a:off x="530225" y="2705100"/>
            <a:ext cx="8080375" cy="1509713"/>
          </a:xfrm>
        </p:spPr>
        <p:txBody>
          <a:bodyPr/>
          <a:lstStyle/>
          <a:p>
            <a:pPr eaLnBrk="1" hangingPunct="1"/>
            <a:r>
              <a:rPr lang="en-US" b="1" smtClean="0">
                <a:solidFill>
                  <a:srgbClr val="FF0000"/>
                </a:solidFill>
              </a:rPr>
              <a:t>– Coupons, Membership/Loyalty Card, </a:t>
            </a:r>
            <a:br>
              <a:rPr lang="en-US" b="1" smtClean="0">
                <a:solidFill>
                  <a:srgbClr val="FF0000"/>
                </a:solidFill>
              </a:rPr>
            </a:br>
            <a:r>
              <a:rPr lang="en-US" b="1" smtClean="0">
                <a:solidFill>
                  <a:srgbClr val="FF0000"/>
                </a:solidFill>
              </a:rPr>
              <a:t>Trading Stamps, Rebate Certificates</a:t>
            </a:r>
          </a:p>
          <a:p>
            <a:pPr eaLnBrk="1" hangingPunct="1"/>
            <a:r>
              <a:rPr lang="en-US" i="0" smtClean="0"/>
              <a:t>A well-designed discount or coupon campaign can boost sales but unlike when a business accepts local currency, the coupon has no value to the business after the customer turns it in. The cycle of it as a currency is limited to that one transaction. When competing businesses adopt the coupon strategy, its effectiveness in increasing sales diminishes.</a:t>
            </a:r>
          </a:p>
          <a:p>
            <a:pPr eaLnBrk="1" hangingPunct="1"/>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dirty="0" smtClean="0"/>
              <a:t>Cash Substitutes </a:t>
            </a:r>
            <a:endParaRPr dirty="0"/>
          </a:p>
        </p:txBody>
      </p:sp>
      <p:sp>
        <p:nvSpPr>
          <p:cNvPr id="23555" name="Text Placeholder 2"/>
          <p:cNvSpPr>
            <a:spLocks noGrp="1"/>
          </p:cNvSpPr>
          <p:nvPr>
            <p:ph type="body" idx="1"/>
          </p:nvPr>
        </p:nvSpPr>
        <p:spPr>
          <a:xfrm>
            <a:off x="530225" y="2705100"/>
            <a:ext cx="8308975" cy="3848100"/>
          </a:xfrm>
        </p:spPr>
        <p:txBody>
          <a:bodyPr/>
          <a:lstStyle/>
          <a:p>
            <a:pPr eaLnBrk="1" hangingPunct="1"/>
            <a:r>
              <a:rPr lang="en-US" b="1" dirty="0" smtClean="0">
                <a:solidFill>
                  <a:srgbClr val="FF0000"/>
                </a:solidFill>
              </a:rPr>
              <a:t>– Gift Certificates, Travelers Checks, Casino Chips, Deli Dollars, Farm Preserve Notes, Subway Tokens</a:t>
            </a:r>
          </a:p>
          <a:p>
            <a:pPr eaLnBrk="1" hangingPunct="1"/>
            <a:r>
              <a:rPr lang="en-US" i="0" dirty="0" smtClean="0"/>
              <a:t>These currencies are purchased for cash and do not increase the local money supply but can bolster the local economy if they must be spent in the community. Sometimes cash paid for the substitute currency is </a:t>
            </a:r>
            <a:r>
              <a:rPr lang="en-US" dirty="0" smtClean="0"/>
              <a:t>less</a:t>
            </a:r>
            <a:r>
              <a:rPr lang="en-US" i="0" dirty="0" smtClean="0"/>
              <a:t> than the face value, making them a popular fundraising medium. Gift certificates usually do not circulate. Traveler’s checks are more widely accepted and usually cost </a:t>
            </a:r>
            <a:r>
              <a:rPr lang="en-US" dirty="0" smtClean="0"/>
              <a:t>more</a:t>
            </a:r>
            <a:r>
              <a:rPr lang="en-US" i="0" dirty="0" smtClean="0"/>
              <a:t> than the face value.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Barter Exchanges</a:t>
            </a:r>
            <a:endParaRPr/>
          </a:p>
        </p:txBody>
      </p:sp>
      <p:sp>
        <p:nvSpPr>
          <p:cNvPr id="24579" name="Text Placeholder 2"/>
          <p:cNvSpPr>
            <a:spLocks noGrp="1"/>
          </p:cNvSpPr>
          <p:nvPr>
            <p:ph type="body" idx="1"/>
          </p:nvPr>
        </p:nvSpPr>
        <p:spPr>
          <a:xfrm>
            <a:off x="530225" y="2705100"/>
            <a:ext cx="7772400" cy="1509713"/>
          </a:xfrm>
        </p:spPr>
        <p:txBody>
          <a:bodyPr/>
          <a:lstStyle/>
          <a:p>
            <a:pPr eaLnBrk="1" hangingPunct="1"/>
            <a:r>
              <a:rPr lang="en-US" b="1" smtClean="0">
                <a:solidFill>
                  <a:srgbClr val="FF0000"/>
                </a:solidFill>
              </a:rPr>
              <a:t>– Itex, WIR Bank, Barter Banc, Barter Systems</a:t>
            </a:r>
          </a:p>
          <a:p>
            <a:pPr eaLnBrk="1" hangingPunct="1"/>
            <a:r>
              <a:rPr lang="en-US" i="0" smtClean="0"/>
              <a:t>Bartering is a medium in which goods or services are directly exchanged for other goods and/or services without the use of money and usually exists parallel to monetary systems. Barter usually replaces money as the method of exchange in times of monetary crisis, and is common in the present, usually used within the Internet on websites such as Craigslist.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71600"/>
            <a:ext cx="8308848" cy="1362456"/>
          </a:xfrm>
        </p:spPr>
        <p:txBody>
          <a:bodyPr/>
          <a:lstStyle/>
          <a:p>
            <a:pPr eaLnBrk="1" hangingPunct="1">
              <a:defRPr/>
            </a:pPr>
            <a:r>
              <a:rPr smtClean="0"/>
              <a:t>Conversion of Official $ </a:t>
            </a:r>
            <a:br>
              <a:rPr smtClean="0"/>
            </a:br>
            <a:r>
              <a:rPr smtClean="0"/>
              <a:t>to Community Script</a:t>
            </a:r>
            <a:endParaRPr/>
          </a:p>
        </p:txBody>
      </p:sp>
      <p:sp>
        <p:nvSpPr>
          <p:cNvPr id="25603" name="Text Placeholder 2"/>
          <p:cNvSpPr>
            <a:spLocks noGrp="1"/>
          </p:cNvSpPr>
          <p:nvPr>
            <p:ph type="body" idx="1"/>
          </p:nvPr>
        </p:nvSpPr>
        <p:spPr>
          <a:xfrm>
            <a:off x="530225" y="2819400"/>
            <a:ext cx="7772400" cy="4038600"/>
          </a:xfrm>
        </p:spPr>
        <p:txBody>
          <a:bodyPr/>
          <a:lstStyle/>
          <a:p>
            <a:pPr eaLnBrk="1" hangingPunct="1"/>
            <a:r>
              <a:rPr lang="en-US" b="1" smtClean="0">
                <a:solidFill>
                  <a:srgbClr val="FF0000"/>
                </a:solidFill>
              </a:rPr>
              <a:t>– Toronto Dollars, BerkShares, Liberty Dollars, Phoenix Dollars, UCSD Triton Dollars</a:t>
            </a:r>
          </a:p>
          <a:p>
            <a:pPr eaLnBrk="1" hangingPunct="1"/>
            <a:r>
              <a:rPr lang="en-US" i="0" smtClean="0"/>
              <a:t>Businesses that accept community currency usually redeem this script for less than the face value, the difference going to cover cost of managing the system and to support local charities. It provides goodwill for the business, attracts new customers and builds a loyalty customer base. These systems do not solve the scarcity of money issue. </a:t>
            </a:r>
          </a:p>
          <a:p>
            <a:pPr eaLnBrk="1" hangingPunct="1"/>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Time Exchange</a:t>
            </a:r>
            <a:endParaRPr/>
          </a:p>
        </p:txBody>
      </p:sp>
      <p:sp>
        <p:nvSpPr>
          <p:cNvPr id="27651" name="Text Placeholder 2"/>
          <p:cNvSpPr>
            <a:spLocks noGrp="1"/>
          </p:cNvSpPr>
          <p:nvPr>
            <p:ph type="body" idx="1"/>
          </p:nvPr>
        </p:nvSpPr>
        <p:spPr>
          <a:xfrm>
            <a:off x="530225" y="2705100"/>
            <a:ext cx="8080375" cy="1509713"/>
          </a:xfrm>
        </p:spPr>
        <p:txBody>
          <a:bodyPr/>
          <a:lstStyle/>
          <a:p>
            <a:pPr eaLnBrk="1" hangingPunct="1"/>
            <a:r>
              <a:rPr lang="en-US" b="1" smtClean="0">
                <a:solidFill>
                  <a:srgbClr val="FF0000"/>
                </a:solidFill>
              </a:rPr>
              <a:t>Ithaca Hours, 4</a:t>
            </a:r>
            <a:r>
              <a:rPr lang="en-US" b="1" baseline="30000" smtClean="0">
                <a:solidFill>
                  <a:srgbClr val="FF0000"/>
                </a:solidFill>
              </a:rPr>
              <a:t>th</a:t>
            </a:r>
            <a:r>
              <a:rPr lang="en-US" b="1" smtClean="0">
                <a:solidFill>
                  <a:srgbClr val="FF0000"/>
                </a:solidFill>
              </a:rPr>
              <a:t> Corner Exchange, </a:t>
            </a:r>
            <a:br>
              <a:rPr lang="en-US" b="1" smtClean="0">
                <a:solidFill>
                  <a:srgbClr val="FF0000"/>
                </a:solidFill>
              </a:rPr>
            </a:br>
            <a:r>
              <a:rPr lang="en-US" b="1" smtClean="0">
                <a:solidFill>
                  <a:srgbClr val="FF0000"/>
                </a:solidFill>
              </a:rPr>
              <a:t>Crom Alternative Money</a:t>
            </a:r>
          </a:p>
          <a:p>
            <a:pPr eaLnBrk="1" hangingPunct="1"/>
            <a:r>
              <a:rPr lang="en-US" i="0" smtClean="0"/>
              <a:t>Time Banking is reciprocal service exchange which uses units of time as currency. A Time Bank, also known as a Service Exchange, is a community which practices time banking. The unit is an hour's worth of any person's labor, known as a Time Dollar. Time banking began in the U.S. in the early 1980's. Today 26 countries have active Time Banks. There are 53 officially recognized Time Banks in the U.S.</a:t>
            </a:r>
          </a:p>
          <a:p>
            <a:pPr eaLnBrk="1" hangingPunct="1"/>
            <a:endParaRPr lang="en-US" i="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dirty="0" smtClean="0"/>
              <a:t>Web-based Trading</a:t>
            </a:r>
            <a:endParaRPr dirty="0"/>
          </a:p>
        </p:txBody>
      </p:sp>
      <p:sp>
        <p:nvSpPr>
          <p:cNvPr id="28675" name="Text Placeholder 2"/>
          <p:cNvSpPr>
            <a:spLocks noGrp="1"/>
          </p:cNvSpPr>
          <p:nvPr>
            <p:ph type="body" idx="1"/>
          </p:nvPr>
        </p:nvSpPr>
        <p:spPr>
          <a:xfrm>
            <a:off x="530225" y="2705100"/>
            <a:ext cx="8156575" cy="1509713"/>
          </a:xfrm>
        </p:spPr>
        <p:txBody>
          <a:bodyPr/>
          <a:lstStyle/>
          <a:p>
            <a:pPr eaLnBrk="1" hangingPunct="1"/>
            <a:r>
              <a:rPr lang="en-US" b="1" dirty="0" smtClean="0">
                <a:solidFill>
                  <a:srgbClr val="FF0000"/>
                </a:solidFill>
              </a:rPr>
              <a:t>–  eBay, Craigslist, </a:t>
            </a:r>
            <a:r>
              <a:rPr lang="en-US" b="1" dirty="0" err="1" smtClean="0">
                <a:solidFill>
                  <a:srgbClr val="FF0000"/>
                </a:solidFill>
              </a:rPr>
              <a:t>BarterQuest</a:t>
            </a:r>
            <a:r>
              <a:rPr lang="en-US" b="1" dirty="0" smtClean="0">
                <a:solidFill>
                  <a:srgbClr val="FF0000"/>
                </a:solidFill>
              </a:rPr>
              <a:t>, </a:t>
            </a:r>
            <a:br>
              <a:rPr lang="en-US" b="1" dirty="0" smtClean="0">
                <a:solidFill>
                  <a:srgbClr val="FF0000"/>
                </a:solidFill>
              </a:rPr>
            </a:br>
            <a:r>
              <a:rPr lang="en-US" b="1" dirty="0" err="1" smtClean="0">
                <a:solidFill>
                  <a:srgbClr val="FF0000"/>
                </a:solidFill>
              </a:rPr>
              <a:t>BarterBart</a:t>
            </a:r>
            <a:r>
              <a:rPr lang="en-US" b="1" dirty="0" smtClean="0">
                <a:solidFill>
                  <a:srgbClr val="FF0000"/>
                </a:solidFill>
              </a:rPr>
              <a:t>, U-Exchange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ffectLst/>
              </a:rPr>
              <a:t>Peer-to-Peer Cryptocurrency</a:t>
            </a:r>
            <a:endParaRPr dirty="0"/>
          </a:p>
        </p:txBody>
      </p:sp>
      <p:sp>
        <p:nvSpPr>
          <p:cNvPr id="28675" name="Text Placeholder 2"/>
          <p:cNvSpPr>
            <a:spLocks noGrp="1"/>
          </p:cNvSpPr>
          <p:nvPr>
            <p:ph type="body" idx="1"/>
          </p:nvPr>
        </p:nvSpPr>
        <p:spPr>
          <a:xfrm>
            <a:off x="530225" y="2705100"/>
            <a:ext cx="8156575" cy="1509713"/>
          </a:xfrm>
        </p:spPr>
        <p:txBody>
          <a:bodyPr/>
          <a:lstStyle/>
          <a:p>
            <a:pPr eaLnBrk="1" hangingPunct="1"/>
            <a:r>
              <a:rPr lang="en-US" b="1" dirty="0" smtClean="0">
                <a:solidFill>
                  <a:srgbClr val="FF0000"/>
                </a:solidFill>
              </a:rPr>
              <a:t>– </a:t>
            </a:r>
            <a:r>
              <a:rPr lang="en-US" b="1" dirty="0" smtClean="0">
                <a:solidFill>
                  <a:srgbClr val="FF0000"/>
                </a:solidFill>
              </a:rPr>
              <a:t>Bitcoin, </a:t>
            </a:r>
            <a:r>
              <a:rPr lang="en-US" b="1" dirty="0" err="1" smtClean="0">
                <a:solidFill>
                  <a:srgbClr val="FF0000"/>
                </a:solidFill>
              </a:rPr>
              <a:t>Litecoin</a:t>
            </a:r>
            <a:r>
              <a:rPr lang="en-US" b="1" dirty="0" smtClean="0">
                <a:solidFill>
                  <a:srgbClr val="FF0000"/>
                </a:solidFill>
              </a:rPr>
              <a:t>, </a:t>
            </a:r>
            <a:r>
              <a:rPr lang="en-US" b="1" dirty="0" err="1" smtClean="0">
                <a:solidFill>
                  <a:srgbClr val="FF0000"/>
                </a:solidFill>
              </a:rPr>
              <a:t>Dogecoin</a:t>
            </a:r>
            <a:r>
              <a:rPr lang="en-US" b="1" dirty="0" smtClean="0">
                <a:solidFill>
                  <a:srgbClr val="FF0000"/>
                </a:solidFill>
              </a:rPr>
              <a:t> </a:t>
            </a:r>
          </a:p>
          <a:p>
            <a:pPr eaLnBrk="1" hangingPunct="1"/>
            <a:r>
              <a:rPr lang="en-US" i="0" dirty="0"/>
              <a:t>Bitcoin is digital money used for secure and instant transfer of value anywhere in the world. It is not controlled or issued by any bank or government - instead it is an open network which </a:t>
            </a:r>
            <a:r>
              <a:rPr lang="en-US" i="0" dirty="0" smtClean="0"/>
              <a:t>can </a:t>
            </a:r>
            <a:r>
              <a:rPr lang="en-US" i="0" dirty="0"/>
              <a:t>be sent from user to user on the peer-to-peer bitcoin </a:t>
            </a:r>
            <a:r>
              <a:rPr lang="en-US" i="0" dirty="0" smtClean="0"/>
              <a:t>network. Similar </a:t>
            </a:r>
            <a:r>
              <a:rPr lang="en-US" i="0" dirty="0"/>
              <a:t>to stocks or property, bitcoin’s value is determined by buying and selling in the open </a:t>
            </a:r>
            <a:r>
              <a:rPr lang="en-US" i="0" dirty="0" smtClean="0"/>
              <a:t>market, based </a:t>
            </a:r>
            <a:r>
              <a:rPr lang="en-US" i="0" dirty="0"/>
              <a:t>on the number of people who want to buy or sell it at a given moment</a:t>
            </a:r>
            <a:r>
              <a:rPr lang="en-US" i="0" dirty="0" smtClean="0"/>
              <a:t>. </a:t>
            </a:r>
            <a:r>
              <a:rPr lang="en-US" sz="1600" i="0" dirty="0" smtClean="0"/>
              <a:t>3/29/2919: 1 Bitcoin = $4,037.50 US</a:t>
            </a:r>
            <a:endParaRPr lang="en-US" sz="1600" b="1" dirty="0" smtClean="0">
              <a:solidFill>
                <a:srgbClr val="FF0000"/>
              </a:solidFill>
            </a:endParaRPr>
          </a:p>
        </p:txBody>
      </p:sp>
    </p:spTree>
    <p:extLst>
      <p:ext uri="{BB962C8B-B14F-4D97-AF65-F5344CB8AC3E}">
        <p14:creationId xmlns:p14="http://schemas.microsoft.com/office/powerpoint/2010/main" val="42940360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smtClean="0"/>
              <a:t>Mutual Credit</a:t>
            </a:r>
            <a:endParaRPr/>
          </a:p>
        </p:txBody>
      </p:sp>
      <p:sp>
        <p:nvSpPr>
          <p:cNvPr id="26627" name="Text Placeholder 2"/>
          <p:cNvSpPr>
            <a:spLocks noGrp="1"/>
          </p:cNvSpPr>
          <p:nvPr>
            <p:ph type="body" idx="1"/>
          </p:nvPr>
        </p:nvSpPr>
        <p:spPr>
          <a:xfrm>
            <a:off x="530225" y="2705100"/>
            <a:ext cx="8232775" cy="3848100"/>
          </a:xfrm>
        </p:spPr>
        <p:txBody>
          <a:bodyPr/>
          <a:lstStyle/>
          <a:p>
            <a:pPr eaLnBrk="1" hangingPunct="1"/>
            <a:r>
              <a:rPr lang="en-US" b="1" dirty="0" smtClean="0">
                <a:solidFill>
                  <a:srgbClr val="FF0000"/>
                </a:solidFill>
              </a:rPr>
              <a:t>–  LETS, Calgary Dollars</a:t>
            </a:r>
          </a:p>
          <a:p>
            <a:pPr eaLnBrk="1" hangingPunct="1"/>
            <a:r>
              <a:rPr lang="en-US" i="0" dirty="0" smtClean="0"/>
              <a:t>Money is issued by the transaction when the seller’s account is credited and the buyer’s is debited.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Date Placeholder 1"/>
          <p:cNvSpPr>
            <a:spLocks noGrp="1"/>
          </p:cNvSpPr>
          <p:nvPr>
            <p:ph type="dt" sz="half" idx="10"/>
          </p:nvPr>
        </p:nvSpPr>
        <p:spPr/>
        <p:txBody>
          <a:bodyPr/>
          <a:lstStyle/>
          <a:p>
            <a:pPr>
              <a:defRPr/>
            </a:pPr>
            <a:r>
              <a:rPr lang="en-US"/>
              <a:t>1/18/2010</a:t>
            </a:r>
          </a:p>
        </p:txBody>
      </p:sp>
      <p:sp>
        <p:nvSpPr>
          <p:cNvPr id="4" name="Picture 2"/>
          <p:cNvSpPr>
            <a:spLocks noGrp="1"/>
          </p:cNvSpPr>
          <p:nvPr>
            <p:ph type="title" idx="4294967295"/>
          </p:nvPr>
        </p:nvSpPr>
        <p:spPr>
          <a:xfrm>
            <a:off x="609600" y="609600"/>
            <a:ext cx="7772400" cy="1295400"/>
          </a:xfrm>
          <a:noFill/>
        </p:spPr>
        <p:txBody>
          <a:bodyPr tIns="0">
            <a:noAutofit/>
            <a:scene3d>
              <a:camera prst="orthographicFront"/>
              <a:lightRig rig="freezing" dir="t">
                <a:rot lat="0" lon="0" rev="5640000"/>
              </a:lightRig>
            </a:scene3d>
            <a:sp3d prstMaterial="flat">
              <a:bevelT w="38100" h="38100"/>
            </a:sp3d>
          </a:bodyPr>
          <a:lstStyle/>
          <a:p>
            <a:pPr eaLnBrk="1" hangingPunct="1">
              <a:defRPr/>
            </a:pPr>
            <a:r>
              <a:rPr lang="en-US" sz="5600" dirty="0" smtClean="0">
                <a:ln w="635">
                  <a:noFill/>
                </a:ln>
                <a:solidFill>
                  <a:schemeClr val="tx1"/>
                </a:solidFill>
                <a:effectLst>
                  <a:outerShdw blurRad="38100" dist="25400" dir="5400000" algn="tl" rotWithShape="0">
                    <a:srgbClr val="000000">
                      <a:alpha val="43000"/>
                    </a:srgbClr>
                  </a:outerShdw>
                </a:effectLst>
                <a:latin typeface="+mj-lt"/>
                <a:ea typeface="+mj-ea"/>
              </a:rPr>
              <a:t>A Mutual Credit System </a:t>
            </a:r>
            <a:endParaRPr lang="en-US" sz="5600" dirty="0">
              <a:ln w="635">
                <a:noFill/>
              </a:ln>
              <a:solidFill>
                <a:schemeClr val="tx1"/>
              </a:solidFill>
              <a:effectLst>
                <a:outerShdw blurRad="38100" dist="25400" dir="5400000" algn="tl" rotWithShape="0">
                  <a:srgbClr val="000000">
                    <a:alpha val="43000"/>
                  </a:srgbClr>
                </a:outerShdw>
              </a:effectLst>
              <a:latin typeface="+mj-lt"/>
              <a:ea typeface="+mj-ea"/>
            </a:endParaRPr>
          </a:p>
        </p:txBody>
      </p:sp>
      <p:graphicFrame>
        <p:nvGraphicFramePr>
          <p:cNvPr id="6" name="Diagram 5"/>
          <p:cNvGraphicFramePr/>
          <p:nvPr>
            <p:extLst>
              <p:ext uri="{D42A27DB-BD31-4B8C-83A1-F6EECF244321}">
                <p14:modId xmlns:p14="http://schemas.microsoft.com/office/powerpoint/2010/main" val="2082450657"/>
              </p:ext>
            </p:extLst>
          </p:nvPr>
        </p:nvGraphicFramePr>
        <p:xfrm>
          <a:off x="1600200" y="3276600"/>
          <a:ext cx="5410200" cy="322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descr="HowItWorks.jpg"/>
          <p:cNvPicPr>
            <a:picLocks noChangeAspect="1"/>
          </p:cNvPicPr>
          <p:nvPr/>
        </p:nvPicPr>
        <p:blipFill>
          <a:blip r:embed="rId8" cstate="print"/>
          <a:srcRect t="24762"/>
          <a:stretch>
            <a:fillRect/>
          </a:stretch>
        </p:blipFill>
        <p:spPr>
          <a:xfrm>
            <a:off x="165374" y="2072996"/>
            <a:ext cx="8826225" cy="464847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1143000"/>
            <a:ext cx="8991600" cy="1143000"/>
          </a:xfrm>
        </p:spPr>
        <p:txBody>
          <a:bodyPr/>
          <a:lstStyle/>
          <a:p>
            <a:r>
              <a:rPr lang="en-US" dirty="0" smtClean="0"/>
              <a:t>When Money </a:t>
            </a:r>
            <a:r>
              <a:rPr lang="en-US" dirty="0"/>
              <a:t>is Created </a:t>
            </a:r>
            <a:r>
              <a:rPr lang="en-US" dirty="0" smtClean="0"/>
              <a:t/>
            </a:r>
            <a:br>
              <a:rPr lang="en-US" dirty="0" smtClean="0"/>
            </a:br>
            <a:r>
              <a:rPr lang="en-US" dirty="0" smtClean="0"/>
              <a:t>by </a:t>
            </a:r>
            <a:r>
              <a:rPr lang="en-US" dirty="0"/>
              <a:t>Transactions</a:t>
            </a:r>
          </a:p>
        </p:txBody>
      </p:sp>
      <p:sp>
        <p:nvSpPr>
          <p:cNvPr id="3" name="Content Placeholder 2"/>
          <p:cNvSpPr>
            <a:spLocks noGrp="1"/>
          </p:cNvSpPr>
          <p:nvPr>
            <p:ph idx="1"/>
          </p:nvPr>
        </p:nvSpPr>
        <p:spPr>
          <a:xfrm>
            <a:off x="266700" y="2947219"/>
            <a:ext cx="8763000" cy="3301181"/>
          </a:xfrm>
        </p:spPr>
        <p:txBody>
          <a:bodyPr/>
          <a:lstStyle/>
          <a:p>
            <a:pPr eaLnBrk="1" hangingPunct="1"/>
            <a:r>
              <a:rPr lang="en-US" sz="2000" b="0" dirty="0"/>
              <a:t>No interest is involved on either side of the transaction. </a:t>
            </a:r>
          </a:p>
          <a:p>
            <a:pPr eaLnBrk="1" hangingPunct="1"/>
            <a:r>
              <a:rPr lang="en-US" sz="2000" b="0" dirty="0"/>
              <a:t>Mutual credit allows a buyer to purchase goods or services from one seller and pay for that purchase by providing goods and services to another buyer or multiple buyers in the system. </a:t>
            </a:r>
          </a:p>
          <a:p>
            <a:pPr eaLnBrk="1" hangingPunct="1"/>
            <a:r>
              <a:rPr lang="en-US" sz="2000" b="0" dirty="0"/>
              <a:t>Mutual credit is self-regulating, expanding and contracting as needed.</a:t>
            </a:r>
          </a:p>
          <a:p>
            <a:endParaRPr lang="en-US" sz="2800" b="0" dirty="0"/>
          </a:p>
          <a:p>
            <a:endParaRPr lang="en-US" dirty="0"/>
          </a:p>
        </p:txBody>
      </p:sp>
    </p:spTree>
    <p:extLst>
      <p:ext uri="{BB962C8B-B14F-4D97-AF65-F5344CB8AC3E}">
        <p14:creationId xmlns:p14="http://schemas.microsoft.com/office/powerpoint/2010/main" val="4068237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24578" name="Rectangle 2"/>
          <p:cNvSpPr>
            <a:spLocks noGrp="1"/>
          </p:cNvSpPr>
          <p:nvPr>
            <p:ph type="title" idx="4294967295"/>
          </p:nvPr>
        </p:nvSpPr>
        <p:spPr>
          <a:xfrm>
            <a:off x="457200" y="1066800"/>
            <a:ext cx="8229600" cy="1219200"/>
          </a:xfrm>
        </p:spPr>
        <p:txBody>
          <a:bodyPr/>
          <a:lstStyle/>
          <a:p>
            <a:pPr eaLnBrk="1" hangingPunct="1"/>
            <a:r>
              <a:rPr lang="en-US" dirty="0" smtClean="0"/>
              <a:t>A proposed local currency</a:t>
            </a:r>
            <a:endParaRPr lang="en-US" dirty="0"/>
          </a:p>
        </p:txBody>
      </p:sp>
      <p:sp>
        <p:nvSpPr>
          <p:cNvPr id="24579" name="Rectangle 3"/>
          <p:cNvSpPr>
            <a:spLocks noGrp="1"/>
          </p:cNvSpPr>
          <p:nvPr>
            <p:ph idx="4294967295"/>
          </p:nvPr>
        </p:nvSpPr>
        <p:spPr>
          <a:xfrm>
            <a:off x="457200" y="2438400"/>
            <a:ext cx="8458200" cy="4038600"/>
          </a:xfrm>
        </p:spPr>
        <p:txBody>
          <a:bodyPr/>
          <a:lstStyle/>
          <a:p>
            <a:pPr marL="393700" lvl="1" indent="0" eaLnBrk="1" hangingPunct="1">
              <a:buNone/>
            </a:pPr>
            <a:r>
              <a:rPr lang="en-US" sz="2000" i="1" dirty="0" smtClean="0"/>
              <a:t>- A value</a:t>
            </a:r>
            <a:r>
              <a:rPr lang="en-US" sz="2000" dirty="0" smtClean="0"/>
              <a:t>-</a:t>
            </a:r>
            <a:r>
              <a:rPr lang="en-US" sz="2000" i="1" dirty="0" smtClean="0"/>
              <a:t>based mutual credit currency </a:t>
            </a:r>
            <a:r>
              <a:rPr lang="en-US" sz="2000" i="1" dirty="0"/>
              <a:t>issued by traders to facilitate their trade.</a:t>
            </a:r>
          </a:p>
          <a:p>
            <a:pPr lvl="1" eaLnBrk="1" hangingPunct="1">
              <a:buFont typeface="Wingdings 2"/>
              <a:buChar char="—"/>
            </a:pPr>
            <a:r>
              <a:rPr lang="en-US" sz="2000" b="1" dirty="0"/>
              <a:t>Electronic transactions</a:t>
            </a:r>
            <a:r>
              <a:rPr lang="en-US" sz="2000" dirty="0"/>
              <a:t>-</a:t>
            </a:r>
            <a:r>
              <a:rPr lang="en-US" sz="2000" i="1" dirty="0"/>
              <a:t>log trades via Internet  </a:t>
            </a:r>
            <a:br>
              <a:rPr lang="en-US" sz="2000" i="1" dirty="0"/>
            </a:br>
            <a:r>
              <a:rPr lang="en-US" sz="2000" i="1" dirty="0"/>
              <a:t>using swipe card reader, computers and phone app.</a:t>
            </a:r>
          </a:p>
          <a:p>
            <a:pPr lvl="1" eaLnBrk="1" hangingPunct="1">
              <a:buFont typeface="Wingdings 2"/>
              <a:buChar char="—"/>
            </a:pPr>
            <a:r>
              <a:rPr lang="en-US" sz="2000" b="1" dirty="0" smtClean="0"/>
              <a:t>Measure </a:t>
            </a:r>
            <a:r>
              <a:rPr lang="en-US" sz="2000" b="1" dirty="0"/>
              <a:t>of value</a:t>
            </a:r>
            <a:r>
              <a:rPr lang="en-US" sz="2000" dirty="0"/>
              <a:t>-</a:t>
            </a:r>
            <a:r>
              <a:rPr lang="en-US" sz="2000" i="1" dirty="0"/>
              <a:t>start at equivalence to US$ and adjusted monthly to the Consumer Price Index (CPI)</a:t>
            </a:r>
            <a:endParaRPr lang="en-US" sz="2000" dirty="0"/>
          </a:p>
          <a:p>
            <a:pPr lvl="1" eaLnBrk="1" hangingPunct="1">
              <a:buFont typeface="Wingdings 2"/>
              <a:buChar char="—"/>
            </a:pPr>
            <a:r>
              <a:rPr lang="en-US" sz="2000" b="1" dirty="0"/>
              <a:t>Debit limits </a:t>
            </a:r>
            <a:r>
              <a:rPr lang="en-US" sz="2000" dirty="0"/>
              <a:t>based on </a:t>
            </a:r>
            <a:r>
              <a:rPr lang="en-US" sz="2000" i="1" dirty="0"/>
              <a:t>length of membership, reputation ratings (as on eBay) and transactions in prior 3 months (gauging ability to pay)</a:t>
            </a:r>
          </a:p>
          <a:p>
            <a:pPr lvl="1" eaLnBrk="1" hangingPunct="1">
              <a:buFont typeface="Wingdings 2"/>
              <a:buChar char="—"/>
            </a:pPr>
            <a:r>
              <a:rPr lang="en-US" sz="2000" b="1" dirty="0"/>
              <a:t>Cannot be cashed in for US$ </a:t>
            </a:r>
            <a:r>
              <a:rPr lang="en-US" sz="2000" i="1" dirty="0"/>
              <a:t>(with some exceptions)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592215823"/>
              </p:ext>
            </p:extLst>
          </p:nvPr>
        </p:nvGraphicFramePr>
        <p:xfrm>
          <a:off x="609600" y="0"/>
          <a:ext cx="83058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3"/>
          <p:cNvSpPr>
            <a:spLocks noChangeArrowheads="1"/>
          </p:cNvSpPr>
          <p:nvPr/>
        </p:nvSpPr>
        <p:spPr bwMode="auto">
          <a:xfrm>
            <a:off x="5829300" y="613171"/>
            <a:ext cx="1828800" cy="1066800"/>
          </a:xfrm>
          <a:prstGeom prst="roundRect">
            <a:avLst>
              <a:gd name="adj" fmla="val 16667"/>
            </a:avLst>
          </a:prstGeom>
          <a:solidFill>
            <a:srgbClr val="0F6FC6"/>
          </a:solidFill>
          <a:ln w="38100">
            <a:solidFill>
              <a:schemeClr val="tx1"/>
            </a:solidFill>
            <a:round/>
            <a:headEnd/>
            <a:tailEnd/>
          </a:ln>
        </p:spPr>
        <p:txBody>
          <a:bodyPr anchor="ctr"/>
          <a:lstStyle/>
          <a:p>
            <a:pPr algn="ctr" fontAlgn="base">
              <a:spcBef>
                <a:spcPct val="0"/>
              </a:spcBef>
              <a:spcAft>
                <a:spcPct val="0"/>
              </a:spcAft>
              <a:defRPr/>
            </a:pPr>
            <a:r>
              <a:rPr lang="en-US" b="1" dirty="0" smtClean="0">
                <a:latin typeface="Arial" pitchFamily="34" charset="0"/>
                <a:cs typeface="Arial" pitchFamily="34" charset="0"/>
              </a:rPr>
              <a:t>Common  Market</a:t>
            </a:r>
            <a:endParaRPr lang="en-US" b="1" dirty="0">
              <a:latin typeface="Arial" pitchFamily="34" charset="0"/>
              <a:cs typeface="Arial" pitchFamily="34" charset="0"/>
            </a:endParaRPr>
          </a:p>
          <a:p>
            <a:pPr algn="ctr" fontAlgn="base">
              <a:spcBef>
                <a:spcPct val="0"/>
              </a:spcBef>
              <a:spcAft>
                <a:spcPct val="0"/>
              </a:spcAft>
              <a:defRPr/>
            </a:pPr>
            <a:r>
              <a:rPr lang="en-US" b="1" dirty="0" smtClean="0">
                <a:latin typeface="Arial" pitchFamily="34" charset="0"/>
                <a:cs typeface="Arial" pitchFamily="34" charset="0"/>
              </a:rPr>
              <a:t>(Traders</a:t>
            </a:r>
            <a:r>
              <a:rPr lang="en-US" b="1" dirty="0">
                <a:latin typeface="Arial" pitchFamily="34" charset="0"/>
                <a:cs typeface="Arial" pitchFamily="34" charset="0"/>
              </a:rPr>
              <a:t>)</a:t>
            </a:r>
          </a:p>
        </p:txBody>
      </p:sp>
      <p:sp>
        <p:nvSpPr>
          <p:cNvPr id="11268" name="Text Box 4"/>
          <p:cNvSpPr txBox="1">
            <a:spLocks noChangeArrowheads="1"/>
          </p:cNvSpPr>
          <p:nvPr/>
        </p:nvSpPr>
        <p:spPr bwMode="auto">
          <a:xfrm>
            <a:off x="6172200" y="1695271"/>
            <a:ext cx="1179083" cy="1200329"/>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smtClean="0">
                <a:latin typeface="Arial" charset="0"/>
                <a:ea typeface="MS PGothic"/>
              </a:rPr>
              <a:t>Members buy </a:t>
            </a:r>
            <a:r>
              <a:rPr lang="en-US" sz="1200" b="1" dirty="0">
                <a:latin typeface="Arial" charset="0"/>
                <a:ea typeface="MS PGothic"/>
              </a:rPr>
              <a:t>goods &amp; services from </a:t>
            </a:r>
            <a:r>
              <a:rPr lang="en-US" sz="1200" b="1" dirty="0" smtClean="0">
                <a:latin typeface="Arial" charset="0"/>
                <a:ea typeface="MS PGothic"/>
              </a:rPr>
              <a:t>Member </a:t>
            </a:r>
            <a:r>
              <a:rPr lang="en-US" sz="1200" b="1" dirty="0">
                <a:latin typeface="Arial" charset="0"/>
                <a:ea typeface="MS PGothic"/>
              </a:rPr>
              <a:t>Traders with </a:t>
            </a:r>
            <a:r>
              <a:rPr lang="en-US" sz="1200" b="1" dirty="0" smtClean="0">
                <a:latin typeface="Arial" charset="0"/>
                <a:ea typeface="MS PGothic"/>
              </a:rPr>
              <a:t>CCs</a:t>
            </a:r>
            <a:endParaRPr lang="en-US" sz="1200" b="1" dirty="0">
              <a:latin typeface="Arial" charset="0"/>
              <a:ea typeface="MS PGothic"/>
            </a:endParaRPr>
          </a:p>
        </p:txBody>
      </p:sp>
      <p:sp>
        <p:nvSpPr>
          <p:cNvPr id="11269" name="Text Box 5"/>
          <p:cNvSpPr txBox="1">
            <a:spLocks noChangeArrowheads="1"/>
          </p:cNvSpPr>
          <p:nvPr/>
        </p:nvSpPr>
        <p:spPr bwMode="auto">
          <a:xfrm>
            <a:off x="883805" y="1579486"/>
            <a:ext cx="1552706" cy="1015663"/>
          </a:xfrm>
          <a:prstGeom prst="rect">
            <a:avLst/>
          </a:prstGeom>
          <a:noFill/>
          <a:ln w="9525">
            <a:noFill/>
            <a:miter lim="800000"/>
            <a:headEnd/>
            <a:tailEnd/>
          </a:ln>
        </p:spPr>
        <p:txBody>
          <a:bodyPr wrap="square">
            <a:spAutoFit/>
          </a:bodyPr>
          <a:lstStyle/>
          <a:p>
            <a:r>
              <a:rPr lang="en-US" sz="1200" b="1" dirty="0" smtClean="0">
                <a:latin typeface="Arial" charset="0"/>
                <a:ea typeface="MS PGothic"/>
              </a:rPr>
              <a:t>Lease </a:t>
            </a:r>
            <a:r>
              <a:rPr lang="en-US" sz="1200" b="1" dirty="0">
                <a:latin typeface="Arial" charset="0"/>
                <a:ea typeface="MS PGothic"/>
              </a:rPr>
              <a:t>City property &amp; </a:t>
            </a:r>
            <a:r>
              <a:rPr lang="en-US" sz="1200" b="1" dirty="0" smtClean="0">
                <a:latin typeface="Arial" charset="0"/>
                <a:ea typeface="MS PGothic"/>
              </a:rPr>
              <a:t>pay </a:t>
            </a:r>
            <a:r>
              <a:rPr lang="en-US" sz="1200" b="1" dirty="0">
                <a:latin typeface="Arial" charset="0"/>
                <a:ea typeface="MS PGothic"/>
              </a:rPr>
              <a:t>in </a:t>
            </a:r>
            <a:r>
              <a:rPr lang="en-US" sz="1200" b="1" dirty="0" smtClean="0">
                <a:latin typeface="Arial" charset="0"/>
                <a:ea typeface="MS PGothic"/>
              </a:rPr>
              <a:t>CCs. Members </a:t>
            </a:r>
            <a:r>
              <a:rPr lang="en-US" sz="1200" b="1" dirty="0">
                <a:latin typeface="Arial" charset="0"/>
                <a:ea typeface="MS PGothic"/>
              </a:rPr>
              <a:t>pay rent in CCs</a:t>
            </a:r>
          </a:p>
          <a:p>
            <a:pPr fontAlgn="base">
              <a:spcBef>
                <a:spcPct val="0"/>
              </a:spcBef>
              <a:spcAft>
                <a:spcPct val="0"/>
              </a:spcAft>
            </a:pPr>
            <a:r>
              <a:rPr lang="en-US" sz="1200" b="1" dirty="0" smtClean="0">
                <a:latin typeface="Arial" charset="0"/>
                <a:ea typeface="MS PGothic"/>
              </a:rPr>
              <a:t> </a:t>
            </a:r>
            <a:endParaRPr lang="en-US" sz="1200" b="1" dirty="0">
              <a:latin typeface="Arial" charset="0"/>
              <a:ea typeface="MS PGothic"/>
            </a:endParaRPr>
          </a:p>
        </p:txBody>
      </p:sp>
      <p:cxnSp>
        <p:nvCxnSpPr>
          <p:cNvPr id="7" name="Straight Arrow Connector 6"/>
          <p:cNvCxnSpPr/>
          <p:nvPr/>
        </p:nvCxnSpPr>
        <p:spPr>
          <a:xfrm flipH="1" flipV="1">
            <a:off x="2209800" y="304800"/>
            <a:ext cx="3733800" cy="37675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1271" name="Text Box 7"/>
          <p:cNvSpPr txBox="1">
            <a:spLocks noChangeArrowheads="1"/>
          </p:cNvSpPr>
          <p:nvPr/>
        </p:nvSpPr>
        <p:spPr bwMode="auto">
          <a:xfrm>
            <a:off x="4247539" y="31510"/>
            <a:ext cx="2274673"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a:latin typeface="Arial" charset="0"/>
                <a:ea typeface="MS PGothic"/>
              </a:rPr>
              <a:t>City agrees to accept business fees in </a:t>
            </a:r>
            <a:r>
              <a:rPr lang="en-US" sz="1200" b="1" dirty="0" smtClean="0">
                <a:latin typeface="Arial" charset="0"/>
                <a:ea typeface="MS PGothic"/>
              </a:rPr>
              <a:t>CCs</a:t>
            </a:r>
            <a:endParaRPr lang="en-US" sz="1200" b="1" dirty="0">
              <a:latin typeface="Arial" charset="0"/>
              <a:ea typeface="MS PGothic"/>
            </a:endParaRPr>
          </a:p>
        </p:txBody>
      </p:sp>
      <p:pic>
        <p:nvPicPr>
          <p:cNvPr id="11272" name="Picture 2" descr="j0186348"/>
          <p:cNvPicPr>
            <a:picLocks noChangeAspect="1" noChangeArrowheads="1"/>
          </p:cNvPicPr>
          <p:nvPr/>
        </p:nvPicPr>
        <p:blipFill>
          <a:blip r:embed="rId7" cstate="print"/>
          <a:srcRect/>
          <a:stretch>
            <a:fillRect/>
          </a:stretch>
        </p:blipFill>
        <p:spPr bwMode="auto">
          <a:xfrm flipH="1">
            <a:off x="7985682" y="3692238"/>
            <a:ext cx="762000" cy="1069975"/>
          </a:xfrm>
          <a:prstGeom prst="rect">
            <a:avLst/>
          </a:prstGeom>
          <a:noFill/>
        </p:spPr>
      </p:pic>
      <p:sp>
        <p:nvSpPr>
          <p:cNvPr id="11273" name="Text Box 9"/>
          <p:cNvSpPr txBox="1">
            <a:spLocks noChangeArrowheads="1"/>
          </p:cNvSpPr>
          <p:nvPr/>
        </p:nvSpPr>
        <p:spPr bwMode="auto">
          <a:xfrm>
            <a:off x="2219631" y="534978"/>
            <a:ext cx="2819400" cy="830997"/>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a:latin typeface="Arial" charset="0"/>
                <a:ea typeface="MS PGothic"/>
              </a:rPr>
              <a:t>City &amp; local businesses hire </a:t>
            </a:r>
            <a:r>
              <a:rPr lang="en-US" sz="1200" b="1" dirty="0" smtClean="0">
                <a:latin typeface="Arial" charset="0"/>
                <a:ea typeface="MS PGothic"/>
              </a:rPr>
              <a:t>members </a:t>
            </a:r>
            <a:r>
              <a:rPr lang="en-US" sz="1200" b="1" dirty="0">
                <a:latin typeface="Arial" charset="0"/>
                <a:ea typeface="MS PGothic"/>
              </a:rPr>
              <a:t>through </a:t>
            </a:r>
            <a:r>
              <a:rPr lang="en-US" sz="1200" b="1" dirty="0" smtClean="0">
                <a:latin typeface="Arial" charset="0"/>
                <a:ea typeface="MS PGothic"/>
              </a:rPr>
              <a:t>Common Freelance </a:t>
            </a:r>
            <a:r>
              <a:rPr lang="en-US" sz="1200" b="1" dirty="0">
                <a:latin typeface="Arial" charset="0"/>
                <a:ea typeface="MS PGothic"/>
              </a:rPr>
              <a:t>Agency - pay agency fee and taxes in US$ and payroll in </a:t>
            </a:r>
            <a:r>
              <a:rPr lang="en-US" sz="1200" b="1" dirty="0" smtClean="0">
                <a:latin typeface="Arial" charset="0"/>
                <a:ea typeface="MS PGothic"/>
              </a:rPr>
              <a:t>CCs</a:t>
            </a:r>
            <a:endParaRPr lang="en-US" sz="1200" b="1" dirty="0">
              <a:latin typeface="Arial" charset="0"/>
              <a:ea typeface="MS PGothic"/>
            </a:endParaRPr>
          </a:p>
        </p:txBody>
      </p:sp>
      <p:sp>
        <p:nvSpPr>
          <p:cNvPr id="11274" name="Text Box 10"/>
          <p:cNvSpPr txBox="1">
            <a:spLocks noChangeArrowheads="1"/>
          </p:cNvSpPr>
          <p:nvPr/>
        </p:nvSpPr>
        <p:spPr bwMode="auto">
          <a:xfrm>
            <a:off x="107091" y="5155980"/>
            <a:ext cx="1676400" cy="830263"/>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smtClean="0">
                <a:latin typeface="Arial" charset="0"/>
                <a:ea typeface="MS PGothic"/>
              </a:rPr>
              <a:t>Provides </a:t>
            </a:r>
            <a:r>
              <a:rPr lang="en-US" sz="1200" b="1" dirty="0">
                <a:latin typeface="Arial" charset="0"/>
                <a:ea typeface="MS PGothic"/>
              </a:rPr>
              <a:t>loans and guidance for small business start-ups using </a:t>
            </a:r>
            <a:r>
              <a:rPr lang="en-US" sz="1200" b="1" dirty="0" smtClean="0">
                <a:latin typeface="Arial" charset="0"/>
                <a:ea typeface="MS PGothic"/>
              </a:rPr>
              <a:t>CCs</a:t>
            </a:r>
            <a:endParaRPr lang="en-US" sz="1200" b="1" dirty="0">
              <a:latin typeface="Arial" charset="0"/>
              <a:ea typeface="MS PGothic"/>
            </a:endParaRPr>
          </a:p>
        </p:txBody>
      </p:sp>
      <p:grpSp>
        <p:nvGrpSpPr>
          <p:cNvPr id="2" name="Group 13"/>
          <p:cNvGrpSpPr>
            <a:grpSpLocks/>
          </p:cNvGrpSpPr>
          <p:nvPr/>
        </p:nvGrpSpPr>
        <p:grpSpPr bwMode="auto">
          <a:xfrm>
            <a:off x="304800" y="228600"/>
            <a:ext cx="1905000" cy="1143000"/>
            <a:chOff x="228600" y="0"/>
            <a:chExt cx="1905000" cy="1143000"/>
          </a:xfrm>
        </p:grpSpPr>
        <p:sp>
          <p:nvSpPr>
            <p:cNvPr id="15" name="Rectangle 34"/>
            <p:cNvSpPr>
              <a:spLocks noChangeArrowheads="1"/>
            </p:cNvSpPr>
            <p:nvPr/>
          </p:nvSpPr>
          <p:spPr bwMode="auto">
            <a:xfrm>
              <a:off x="228600" y="0"/>
              <a:ext cx="1905000" cy="1143000"/>
            </a:xfrm>
            <a:prstGeom prst="rect">
              <a:avLst/>
            </a:prstGeom>
            <a:solidFill>
              <a:srgbClr val="0F6FC6"/>
            </a:solidFill>
            <a:ln w="38100">
              <a:solidFill>
                <a:schemeClr val="tx1"/>
              </a:solidFill>
              <a:miter lim="800000"/>
              <a:headEnd/>
              <a:tailEnd/>
            </a:ln>
          </p:spPr>
          <p:txBody>
            <a:bodyPr anchor="ctr"/>
            <a:lstStyle/>
            <a:p>
              <a:pPr algn="ctr" fontAlgn="base">
                <a:spcBef>
                  <a:spcPct val="0"/>
                </a:spcBef>
                <a:spcAft>
                  <a:spcPct val="0"/>
                </a:spcAft>
                <a:defRPr/>
              </a:pPr>
              <a:endParaRPr lang="en-US">
                <a:solidFill>
                  <a:schemeClr val="lt1"/>
                </a:solidFill>
              </a:endParaRPr>
            </a:p>
          </p:txBody>
        </p:sp>
        <p:pic>
          <p:nvPicPr>
            <p:cNvPr id="11299" name="Picture 15" descr="SanDiegoSkyline.jpg"/>
            <p:cNvPicPr>
              <a:picLocks noChangeAspect="1"/>
            </p:cNvPicPr>
            <p:nvPr/>
          </p:nvPicPr>
          <p:blipFill>
            <a:blip r:embed="rId8" cstate="print"/>
            <a:srcRect/>
            <a:stretch>
              <a:fillRect/>
            </a:stretch>
          </p:blipFill>
          <p:spPr bwMode="auto">
            <a:xfrm>
              <a:off x="304800" y="0"/>
              <a:ext cx="1752600" cy="736092"/>
            </a:xfrm>
            <a:prstGeom prst="rect">
              <a:avLst/>
            </a:prstGeom>
            <a:noFill/>
            <a:ln>
              <a:solidFill>
                <a:schemeClr val="tx1"/>
              </a:solidFill>
            </a:ln>
          </p:spPr>
        </p:pic>
        <p:sp>
          <p:nvSpPr>
            <p:cNvPr id="11300" name="Text Box 36"/>
            <p:cNvSpPr txBox="1">
              <a:spLocks noChangeArrowheads="1"/>
            </p:cNvSpPr>
            <p:nvPr/>
          </p:nvSpPr>
          <p:spPr bwMode="auto">
            <a:xfrm>
              <a:off x="304800" y="762000"/>
              <a:ext cx="1771639" cy="338554"/>
            </a:xfrm>
            <a:prstGeom prst="rect">
              <a:avLst/>
            </a:prstGeom>
            <a:noFill/>
            <a:ln w="9525">
              <a:solidFill>
                <a:schemeClr val="tx1"/>
              </a:solidFill>
              <a:miter lim="800000"/>
              <a:headEnd/>
              <a:tailEnd/>
            </a:ln>
          </p:spPr>
          <p:txBody>
            <a:bodyPr>
              <a:spAutoFit/>
            </a:bodyPr>
            <a:lstStyle/>
            <a:p>
              <a:pPr fontAlgn="base">
                <a:spcBef>
                  <a:spcPct val="0"/>
                </a:spcBef>
                <a:spcAft>
                  <a:spcPct val="0"/>
                </a:spcAft>
              </a:pPr>
              <a:r>
                <a:rPr lang="en-US" sz="1600">
                  <a:latin typeface="Arial" charset="0"/>
                  <a:ea typeface="MS PGothic"/>
                </a:rPr>
                <a:t>City of San Diego</a:t>
              </a:r>
            </a:p>
          </p:txBody>
        </p:sp>
      </p:grpSp>
      <p:sp>
        <p:nvSpPr>
          <p:cNvPr id="11282" name="Text Box 18"/>
          <p:cNvSpPr txBox="1">
            <a:spLocks noChangeArrowheads="1"/>
          </p:cNvSpPr>
          <p:nvPr/>
        </p:nvSpPr>
        <p:spPr bwMode="auto">
          <a:xfrm>
            <a:off x="6836503" y="3179842"/>
            <a:ext cx="1164497" cy="1200329"/>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smtClean="0">
                <a:latin typeface="Arial" charset="0"/>
                <a:ea typeface="MS PGothic"/>
              </a:rPr>
              <a:t>Members </a:t>
            </a:r>
            <a:r>
              <a:rPr lang="en-US" sz="1200" b="1" dirty="0" smtClean="0">
                <a:latin typeface="Arial" charset="0"/>
                <a:ea typeface="MS PGothic"/>
              </a:rPr>
              <a:t>sell &amp; purchase goods &amp; services in CCs &amp; </a:t>
            </a:r>
            <a:r>
              <a:rPr lang="en-US" sz="1200" b="1" dirty="0">
                <a:latin typeface="Arial" charset="0"/>
                <a:ea typeface="MS PGothic"/>
              </a:rPr>
              <a:t>taxes in US$</a:t>
            </a:r>
          </a:p>
        </p:txBody>
      </p:sp>
      <p:pic>
        <p:nvPicPr>
          <p:cNvPr id="11283" name="Picture 25" descr="SanDiegoBusiness.jpg"/>
          <p:cNvPicPr>
            <a:picLocks noChangeAspect="1"/>
          </p:cNvPicPr>
          <p:nvPr/>
        </p:nvPicPr>
        <p:blipFill>
          <a:blip r:embed="rId9" cstate="print"/>
          <a:srcRect/>
          <a:stretch>
            <a:fillRect/>
          </a:stretch>
        </p:blipFill>
        <p:spPr bwMode="auto">
          <a:xfrm>
            <a:off x="7459320" y="980321"/>
            <a:ext cx="1478179" cy="1077079"/>
          </a:xfrm>
          <a:prstGeom prst="rect">
            <a:avLst/>
          </a:prstGeom>
          <a:noFill/>
        </p:spPr>
      </p:pic>
      <p:sp>
        <p:nvSpPr>
          <p:cNvPr id="11284" name="Text Box 20"/>
          <p:cNvSpPr txBox="1">
            <a:spLocks noChangeArrowheads="1"/>
          </p:cNvSpPr>
          <p:nvPr/>
        </p:nvSpPr>
        <p:spPr bwMode="auto">
          <a:xfrm>
            <a:off x="1580507" y="3934362"/>
            <a:ext cx="1588873" cy="1015663"/>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smtClean="0">
                <a:latin typeface="Arial" charset="0"/>
                <a:ea typeface="MS PGothic"/>
              </a:rPr>
              <a:t>Clearing </a:t>
            </a:r>
            <a:r>
              <a:rPr lang="en-US" sz="1200" b="1" dirty="0">
                <a:latin typeface="Arial" charset="0"/>
                <a:ea typeface="MS PGothic"/>
              </a:rPr>
              <a:t>Exchange charges Traders 1% fee for administration costs</a:t>
            </a:r>
          </a:p>
        </p:txBody>
      </p:sp>
      <p:sp>
        <p:nvSpPr>
          <p:cNvPr id="11285" name="Text Box 21"/>
          <p:cNvSpPr txBox="1">
            <a:spLocks noChangeArrowheads="1"/>
          </p:cNvSpPr>
          <p:nvPr/>
        </p:nvSpPr>
        <p:spPr bwMode="auto">
          <a:xfrm>
            <a:off x="5677930" y="6134175"/>
            <a:ext cx="3200400"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sz="1200" b="1" dirty="0" smtClean="0">
                <a:latin typeface="Arial" charset="0"/>
                <a:ea typeface="MS PGothic"/>
              </a:rPr>
              <a:t>Common </a:t>
            </a:r>
            <a:r>
              <a:rPr lang="en-US" sz="1200" b="1" dirty="0" smtClean="0">
                <a:latin typeface="Arial" charset="0"/>
                <a:ea typeface="MS PGothic"/>
              </a:rPr>
              <a:t>Credits </a:t>
            </a:r>
            <a:r>
              <a:rPr lang="en-US" sz="1200" b="1" dirty="0">
                <a:latin typeface="Arial" charset="0"/>
                <a:ea typeface="MS PGothic"/>
              </a:rPr>
              <a:t>-  </a:t>
            </a:r>
            <a:r>
              <a:rPr lang="en-US" sz="1200" b="1" dirty="0" smtClean="0">
                <a:latin typeface="Arial" charset="0"/>
                <a:ea typeface="MS PGothic"/>
              </a:rPr>
              <a:t>(</a:t>
            </a:r>
            <a:r>
              <a:rPr lang="en-US" sz="1200" b="1" dirty="0" smtClean="0">
                <a:latin typeface="Arial" charset="0"/>
                <a:ea typeface="MS PGothic"/>
              </a:rPr>
              <a:t>CCs</a:t>
            </a:r>
            <a:r>
              <a:rPr lang="en-US" sz="1200" b="1" dirty="0">
                <a:latin typeface="Arial" charset="0"/>
                <a:ea typeface="MS PGothic"/>
              </a:rPr>
              <a:t>) is all digital trading through website and swipe cards</a:t>
            </a:r>
          </a:p>
        </p:txBody>
      </p:sp>
      <p:cxnSp>
        <p:nvCxnSpPr>
          <p:cNvPr id="29" name="Straight Arrow Connector 28"/>
          <p:cNvCxnSpPr/>
          <p:nvPr/>
        </p:nvCxnSpPr>
        <p:spPr>
          <a:xfrm flipV="1">
            <a:off x="5955055" y="3329387"/>
            <a:ext cx="881448" cy="106538"/>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2" name="Straight Arrow Connector 31"/>
          <p:cNvCxnSpPr/>
          <p:nvPr/>
        </p:nvCxnSpPr>
        <p:spPr>
          <a:xfrm>
            <a:off x="2035105" y="1344565"/>
            <a:ext cx="964964" cy="541267"/>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3" name="Straight Arrow Connector 32"/>
          <p:cNvCxnSpPr/>
          <p:nvPr/>
        </p:nvCxnSpPr>
        <p:spPr>
          <a:xfrm flipV="1">
            <a:off x="4762500" y="1433111"/>
            <a:ext cx="1066800" cy="1105257"/>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4" name="Straight Arrow Connector 33"/>
          <p:cNvCxnSpPr/>
          <p:nvPr/>
        </p:nvCxnSpPr>
        <p:spPr>
          <a:xfrm>
            <a:off x="777805" y="1433111"/>
            <a:ext cx="184526" cy="127577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36" name="Straight Arrow Connector 35"/>
          <p:cNvCxnSpPr/>
          <p:nvPr/>
        </p:nvCxnSpPr>
        <p:spPr>
          <a:xfrm>
            <a:off x="5347386" y="4776831"/>
            <a:ext cx="62814" cy="672309"/>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39" name="TextBox 38"/>
          <p:cNvSpPr txBox="1"/>
          <p:nvPr/>
        </p:nvSpPr>
        <p:spPr>
          <a:xfrm>
            <a:off x="3505200" y="2868616"/>
            <a:ext cx="2514600" cy="1908215"/>
          </a:xfrm>
          <a:prstGeom prst="rect">
            <a:avLst/>
          </a:prstGeom>
          <a:noFill/>
        </p:spPr>
        <p:txBody>
          <a:bodyPr wrap="square" rtlCol="0">
            <a:spAutoFit/>
          </a:bodyPr>
          <a:lstStyle/>
          <a:p>
            <a:pPr lvl="0" algn="ctr"/>
            <a:r>
              <a:rPr lang="en-US" sz="2000" b="1" dirty="0" smtClean="0">
                <a:solidFill>
                  <a:schemeClr val="bg1"/>
                </a:solidFill>
              </a:rPr>
              <a:t>How an </a:t>
            </a:r>
            <a:br>
              <a:rPr lang="en-US" sz="2000" b="1" dirty="0" smtClean="0">
                <a:solidFill>
                  <a:schemeClr val="bg1"/>
                </a:solidFill>
              </a:rPr>
            </a:br>
            <a:r>
              <a:rPr lang="en-US" sz="2000" b="1" dirty="0" smtClean="0">
                <a:solidFill>
                  <a:schemeClr val="bg1"/>
                </a:solidFill>
              </a:rPr>
              <a:t>Alternate </a:t>
            </a:r>
            <a:r>
              <a:rPr lang="en-US" sz="2000" b="1" dirty="0" smtClean="0">
                <a:solidFill>
                  <a:schemeClr val="bg1"/>
                </a:solidFill>
              </a:rPr>
              <a:t>Economy</a:t>
            </a:r>
          </a:p>
          <a:p>
            <a:pPr lvl="0" algn="ctr"/>
            <a:r>
              <a:rPr lang="en-US" sz="2000" b="1" dirty="0" smtClean="0">
                <a:solidFill>
                  <a:schemeClr val="bg1"/>
                </a:solidFill>
              </a:rPr>
              <a:t>could work </a:t>
            </a:r>
            <a:br>
              <a:rPr lang="en-US" sz="2000" b="1" dirty="0" smtClean="0">
                <a:solidFill>
                  <a:schemeClr val="bg1"/>
                </a:solidFill>
              </a:rPr>
            </a:br>
            <a:r>
              <a:rPr lang="en-US" sz="2000" b="1" dirty="0" smtClean="0">
                <a:solidFill>
                  <a:schemeClr val="bg1"/>
                </a:solidFill>
              </a:rPr>
              <a:t>within our </a:t>
            </a:r>
            <a:br>
              <a:rPr lang="en-US" sz="2000" b="1" dirty="0" smtClean="0">
                <a:solidFill>
                  <a:schemeClr val="bg1"/>
                </a:solidFill>
              </a:rPr>
            </a:br>
            <a:r>
              <a:rPr lang="en-US" sz="2000" b="1" dirty="0" smtClean="0">
                <a:solidFill>
                  <a:schemeClr val="bg1"/>
                </a:solidFill>
              </a:rPr>
              <a:t>current </a:t>
            </a:r>
            <a:r>
              <a:rPr lang="en-US" sz="2000" b="1" dirty="0" smtClean="0">
                <a:solidFill>
                  <a:schemeClr val="bg1"/>
                </a:solidFill>
              </a:rPr>
              <a:t>system</a:t>
            </a:r>
          </a:p>
          <a:p>
            <a:endParaRPr lang="en-US" dirty="0"/>
          </a:p>
        </p:txBody>
      </p:sp>
      <p:sp>
        <p:nvSpPr>
          <p:cNvPr id="48" name="Down Arrow 47"/>
          <p:cNvSpPr/>
          <p:nvPr/>
        </p:nvSpPr>
        <p:spPr>
          <a:xfrm rot="1848644">
            <a:off x="5404000" y="1553637"/>
            <a:ext cx="568493" cy="1311374"/>
          </a:xfrm>
          <a:prstGeom prst="down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19458" name="Rectangle 2"/>
          <p:cNvSpPr>
            <a:spLocks noGrp="1"/>
          </p:cNvSpPr>
          <p:nvPr>
            <p:ph type="title" idx="4294967295"/>
          </p:nvPr>
        </p:nvSpPr>
        <p:spPr>
          <a:xfrm>
            <a:off x="457200" y="990600"/>
            <a:ext cx="8229600" cy="1143000"/>
          </a:xfrm>
        </p:spPr>
        <p:txBody>
          <a:bodyPr/>
          <a:lstStyle/>
          <a:p>
            <a:pPr eaLnBrk="1" hangingPunct="1"/>
            <a:r>
              <a:rPr lang="en-US" dirty="0" smtClean="0"/>
              <a:t>Common Credits Membership</a:t>
            </a:r>
            <a:endParaRPr lang="en-US" dirty="0"/>
          </a:p>
        </p:txBody>
      </p:sp>
      <p:sp>
        <p:nvSpPr>
          <p:cNvPr id="19459" name="Rectangle 3"/>
          <p:cNvSpPr>
            <a:spLocks noGrp="1"/>
          </p:cNvSpPr>
          <p:nvPr>
            <p:ph idx="4294967295"/>
          </p:nvPr>
        </p:nvSpPr>
        <p:spPr>
          <a:xfrm>
            <a:off x="457200" y="2362200"/>
            <a:ext cx="8229600" cy="4114800"/>
          </a:xfrm>
        </p:spPr>
        <p:txBody>
          <a:bodyPr/>
          <a:lstStyle/>
          <a:p>
            <a:pPr lvl="2" eaLnBrk="1" hangingPunct="1">
              <a:buFont typeface="Wingdings 2"/>
              <a:buChar char="—"/>
            </a:pPr>
            <a:r>
              <a:rPr lang="en-US" sz="2400" dirty="0"/>
              <a:t>Open to anyone, although designed to initially appeal to the most needy</a:t>
            </a:r>
          </a:p>
          <a:p>
            <a:pPr lvl="2" eaLnBrk="1" hangingPunct="1">
              <a:buFont typeface="Wingdings 2"/>
              <a:buChar char="—"/>
            </a:pPr>
            <a:r>
              <a:rPr lang="en-US" sz="2400" dirty="0"/>
              <a:t>Members agree to trade in part or whole in Common </a:t>
            </a:r>
            <a:r>
              <a:rPr lang="en-US" sz="2400" dirty="0" smtClean="0"/>
              <a:t>Credits</a:t>
            </a:r>
            <a:endParaRPr lang="en-US" sz="2400" dirty="0"/>
          </a:p>
          <a:p>
            <a:pPr lvl="2" eaLnBrk="1" hangingPunct="1">
              <a:buFont typeface="Wingdings 2"/>
              <a:buChar char="—"/>
            </a:pPr>
            <a:r>
              <a:rPr lang="en-US" sz="2400" dirty="0"/>
              <a:t>Member agrees to balance their account if they decide to leave the </a:t>
            </a:r>
            <a:r>
              <a:rPr lang="en-US" sz="2400" dirty="0" smtClean="0"/>
              <a:t>system</a:t>
            </a: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37890" name="Rectangle 2"/>
          <p:cNvSpPr>
            <a:spLocks noGrp="1"/>
          </p:cNvSpPr>
          <p:nvPr>
            <p:ph type="title" idx="4294967295"/>
          </p:nvPr>
        </p:nvSpPr>
        <p:spPr>
          <a:xfrm>
            <a:off x="457200" y="1066800"/>
            <a:ext cx="8229600" cy="1143000"/>
          </a:xfrm>
        </p:spPr>
        <p:txBody>
          <a:bodyPr/>
          <a:lstStyle/>
          <a:p>
            <a:pPr eaLnBrk="1" hangingPunct="1"/>
            <a:r>
              <a:rPr lang="en-US" dirty="0"/>
              <a:t>The </a:t>
            </a:r>
            <a:r>
              <a:rPr lang="en-US" dirty="0" smtClean="0"/>
              <a:t>Common Freelance </a:t>
            </a:r>
            <a:r>
              <a:rPr lang="en-US" dirty="0"/>
              <a:t>Agency</a:t>
            </a:r>
          </a:p>
        </p:txBody>
      </p:sp>
      <p:sp>
        <p:nvSpPr>
          <p:cNvPr id="37891" name="Rectangle 3"/>
          <p:cNvSpPr>
            <a:spLocks noGrp="1"/>
          </p:cNvSpPr>
          <p:nvPr>
            <p:ph idx="4294967295"/>
          </p:nvPr>
        </p:nvSpPr>
        <p:spPr>
          <a:xfrm>
            <a:off x="457200" y="2362200"/>
            <a:ext cx="8229600" cy="4114800"/>
          </a:xfrm>
        </p:spPr>
        <p:txBody>
          <a:bodyPr/>
          <a:lstStyle/>
          <a:p>
            <a:pPr eaLnBrk="1" hangingPunct="1">
              <a:buFont typeface="Wingdings 2"/>
              <a:buNone/>
            </a:pPr>
            <a:r>
              <a:rPr lang="en-US" sz="2400" b="0" i="1" dirty="0" smtClean="0"/>
              <a:t>-facilitates </a:t>
            </a:r>
            <a:r>
              <a:rPr lang="en-US" sz="2400" b="0" i="1" dirty="0" smtClean="0"/>
              <a:t>paying for and providing work &amp; services </a:t>
            </a:r>
            <a:r>
              <a:rPr lang="en-US" sz="2400" b="0" i="1" dirty="0"/>
              <a:t>with </a:t>
            </a:r>
            <a:r>
              <a:rPr lang="en-US" sz="2400" b="0" i="1" dirty="0" smtClean="0"/>
              <a:t>CCs </a:t>
            </a:r>
            <a:r>
              <a:rPr lang="en-US" sz="2400" b="0" i="1" dirty="0"/>
              <a:t>while meeting IRS tax requirements:</a:t>
            </a:r>
          </a:p>
          <a:p>
            <a:pPr lvl="2" eaLnBrk="1" hangingPunct="1">
              <a:buFont typeface="Wingdings 2"/>
              <a:buChar char="—"/>
            </a:pPr>
            <a:r>
              <a:rPr lang="en-US" sz="2000" dirty="0"/>
              <a:t>Services </a:t>
            </a:r>
            <a:r>
              <a:rPr lang="en-US" sz="2000" dirty="0" smtClean="0"/>
              <a:t>the organization </a:t>
            </a:r>
            <a:r>
              <a:rPr lang="en-US" sz="2000" dirty="0"/>
              <a:t>buys with </a:t>
            </a:r>
            <a:r>
              <a:rPr lang="en-US" sz="2000" dirty="0" smtClean="0"/>
              <a:t>CCs</a:t>
            </a:r>
            <a:endParaRPr lang="en-US" sz="2000" dirty="0"/>
          </a:p>
          <a:p>
            <a:pPr lvl="2" eaLnBrk="1" hangingPunct="1">
              <a:buFont typeface="Wingdings 2"/>
              <a:buChar char="—"/>
            </a:pPr>
            <a:r>
              <a:rPr lang="en-US" sz="2000" dirty="0"/>
              <a:t>Services exchanged between </a:t>
            </a:r>
            <a:r>
              <a:rPr lang="en-US" sz="2000" dirty="0" smtClean="0"/>
              <a:t>Member Traders</a:t>
            </a:r>
            <a:endParaRPr lang="en-US" sz="2000" dirty="0"/>
          </a:p>
          <a:p>
            <a:pPr lvl="2" eaLnBrk="1" hangingPunct="1">
              <a:buFont typeface="Wingdings 2"/>
              <a:buChar char="—"/>
            </a:pPr>
            <a:r>
              <a:rPr lang="en-US" sz="2000" dirty="0"/>
              <a:t>Work that San Diego City buys with </a:t>
            </a:r>
            <a:r>
              <a:rPr lang="en-US" sz="2000" dirty="0" smtClean="0"/>
              <a:t>CCs</a:t>
            </a:r>
            <a:endParaRPr lang="en-US" sz="2000" dirty="0"/>
          </a:p>
          <a:p>
            <a:pPr lvl="2" eaLnBrk="1" hangingPunct="1">
              <a:buFont typeface="Wingdings 2"/>
              <a:buChar char="—"/>
            </a:pPr>
            <a:r>
              <a:rPr lang="en-US" sz="2000" dirty="0"/>
              <a:t>Work that outside businesses buy with </a:t>
            </a:r>
            <a:r>
              <a:rPr lang="en-US" sz="2000" dirty="0" smtClean="0"/>
              <a:t>CCs </a:t>
            </a:r>
            <a:r>
              <a:rPr lang="en-US" sz="2000" dirty="0"/>
              <a:t>and/or US dollars</a:t>
            </a:r>
          </a:p>
          <a:p>
            <a:pPr eaLnBrk="1" hangingPunct="1">
              <a:buFont typeface="Wingdings 2"/>
              <a:buChar char="—"/>
            </a:pPr>
            <a:endParaRPr 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38914" name="Rectangle 2"/>
          <p:cNvSpPr>
            <a:spLocks noGrp="1"/>
          </p:cNvSpPr>
          <p:nvPr>
            <p:ph type="title" idx="4294967295"/>
          </p:nvPr>
        </p:nvSpPr>
        <p:spPr>
          <a:xfrm>
            <a:off x="457200" y="990600"/>
            <a:ext cx="8229600" cy="1143000"/>
          </a:xfrm>
        </p:spPr>
        <p:txBody>
          <a:bodyPr/>
          <a:lstStyle/>
          <a:p>
            <a:pPr eaLnBrk="1" hangingPunct="1"/>
            <a:r>
              <a:rPr lang="en-US" dirty="0"/>
              <a:t>The </a:t>
            </a:r>
            <a:r>
              <a:rPr lang="en-US" dirty="0" smtClean="0"/>
              <a:t>Common Freelance </a:t>
            </a:r>
            <a:r>
              <a:rPr lang="en-US" dirty="0"/>
              <a:t>Agency</a:t>
            </a:r>
          </a:p>
        </p:txBody>
      </p:sp>
      <p:sp>
        <p:nvSpPr>
          <p:cNvPr id="38915" name="Rectangle 3"/>
          <p:cNvSpPr>
            <a:spLocks noGrp="1"/>
          </p:cNvSpPr>
          <p:nvPr>
            <p:ph idx="4294967295"/>
          </p:nvPr>
        </p:nvSpPr>
        <p:spPr>
          <a:xfrm>
            <a:off x="457200" y="2362200"/>
            <a:ext cx="8305800" cy="4114800"/>
          </a:xfrm>
        </p:spPr>
        <p:txBody>
          <a:bodyPr/>
          <a:lstStyle/>
          <a:p>
            <a:pPr eaLnBrk="1" hangingPunct="1">
              <a:buFont typeface="Wingdings 2"/>
              <a:buChar char="—"/>
            </a:pPr>
            <a:r>
              <a:rPr lang="en-US" sz="2000" b="0" dirty="0"/>
              <a:t>Allows freelance </a:t>
            </a:r>
            <a:r>
              <a:rPr lang="en-US" sz="2000" b="0" dirty="0" smtClean="0"/>
              <a:t>traders to </a:t>
            </a:r>
            <a:r>
              <a:rPr lang="en-US" sz="2000" b="0" dirty="0"/>
              <a:t>meet their tax requirements with US </a:t>
            </a:r>
            <a:r>
              <a:rPr lang="en-US" sz="2000" b="0" dirty="0" smtClean="0"/>
              <a:t>dollars</a:t>
            </a:r>
            <a:endParaRPr lang="en-US" sz="2000" b="0" i="1" dirty="0"/>
          </a:p>
          <a:p>
            <a:pPr eaLnBrk="1" hangingPunct="1">
              <a:buFont typeface="Wingdings 2"/>
              <a:buChar char="—"/>
            </a:pPr>
            <a:r>
              <a:rPr lang="en-US" sz="2000" b="0" dirty="0"/>
              <a:t>Acts as an exchange </a:t>
            </a:r>
          </a:p>
          <a:p>
            <a:pPr lvl="2" eaLnBrk="1" hangingPunct="1">
              <a:buFont typeface="Wingdings 2"/>
              <a:buChar char="—"/>
            </a:pPr>
            <a:r>
              <a:rPr lang="en-US" sz="2000" dirty="0"/>
              <a:t>Businesses and visitors outside the system can exchange US dollars for CCs to use in the </a:t>
            </a:r>
            <a:r>
              <a:rPr lang="en-US" sz="2000" dirty="0" smtClean="0"/>
              <a:t>Common Market </a:t>
            </a:r>
            <a:r>
              <a:rPr lang="en-US" sz="2000" dirty="0"/>
              <a:t>and to hire </a:t>
            </a:r>
            <a:r>
              <a:rPr lang="en-US" sz="2000" dirty="0" smtClean="0"/>
              <a:t>member </a:t>
            </a:r>
            <a:r>
              <a:rPr lang="en-US" sz="2000" dirty="0" smtClean="0"/>
              <a:t>professionals in the Common Freelance Agency</a:t>
            </a:r>
            <a:endParaRPr lang="en-US" sz="2000" dirty="0"/>
          </a:p>
          <a:p>
            <a:pPr lvl="2" eaLnBrk="1" hangingPunct="1">
              <a:buFont typeface="Wingdings 2"/>
              <a:buChar char="—"/>
            </a:pPr>
            <a:r>
              <a:rPr lang="en-US" sz="2000" dirty="0"/>
              <a:t>CCs cannot be exchanged for US$ except </a:t>
            </a:r>
            <a:r>
              <a:rPr lang="en-US" sz="2000" dirty="0" smtClean="0"/>
              <a:t>to facilitate </a:t>
            </a:r>
            <a:r>
              <a:rPr lang="en-US" sz="2000" dirty="0" smtClean="0"/>
              <a:t>member </a:t>
            </a:r>
            <a:r>
              <a:rPr lang="en-US" sz="2000" dirty="0"/>
              <a:t>traders </a:t>
            </a:r>
            <a:r>
              <a:rPr lang="en-US" sz="2000" dirty="0" smtClean="0"/>
              <a:t>meeting </a:t>
            </a:r>
            <a:r>
              <a:rPr lang="en-US" sz="2000" dirty="0"/>
              <a:t>their tax </a:t>
            </a:r>
            <a:r>
              <a:rPr lang="en-US" sz="2000" dirty="0" smtClean="0"/>
              <a:t>obligations</a:t>
            </a:r>
            <a:endParaRPr 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r>
              <a:rPr lang="en-US"/>
              <a:t>1/18/2010</a:t>
            </a:r>
          </a:p>
        </p:txBody>
      </p:sp>
      <p:sp>
        <p:nvSpPr>
          <p:cNvPr id="39938" name="Rectangle 2"/>
          <p:cNvSpPr>
            <a:spLocks noGrp="1"/>
          </p:cNvSpPr>
          <p:nvPr>
            <p:ph type="title" idx="4294967295"/>
          </p:nvPr>
        </p:nvSpPr>
        <p:spPr>
          <a:xfrm>
            <a:off x="457200" y="1066800"/>
            <a:ext cx="8229600" cy="1143000"/>
          </a:xfrm>
        </p:spPr>
        <p:txBody>
          <a:bodyPr/>
          <a:lstStyle/>
          <a:p>
            <a:pPr eaLnBrk="1" hangingPunct="1"/>
            <a:r>
              <a:rPr lang="en-US" dirty="0"/>
              <a:t>The </a:t>
            </a:r>
            <a:r>
              <a:rPr lang="en-US" dirty="0" smtClean="0"/>
              <a:t>Common Market</a:t>
            </a:r>
            <a:endParaRPr lang="en-US" dirty="0"/>
          </a:p>
        </p:txBody>
      </p:sp>
      <p:sp>
        <p:nvSpPr>
          <p:cNvPr id="39939" name="Rectangle 3"/>
          <p:cNvSpPr>
            <a:spLocks noGrp="1"/>
          </p:cNvSpPr>
          <p:nvPr>
            <p:ph idx="4294967295"/>
          </p:nvPr>
        </p:nvSpPr>
        <p:spPr>
          <a:xfrm>
            <a:off x="457200" y="2362200"/>
            <a:ext cx="4800600" cy="4267200"/>
          </a:xfrm>
        </p:spPr>
        <p:txBody>
          <a:bodyPr/>
          <a:lstStyle/>
          <a:p>
            <a:pPr eaLnBrk="1" hangingPunct="1">
              <a:buFont typeface="Wingdings 2"/>
              <a:buNone/>
            </a:pPr>
            <a:r>
              <a:rPr lang="en-US" sz="2000" b="0" dirty="0"/>
              <a:t>– </a:t>
            </a:r>
            <a:r>
              <a:rPr lang="en-US" sz="2000" b="0" i="1" dirty="0"/>
              <a:t>a real incubator for entrepreneurs</a:t>
            </a:r>
            <a:endParaRPr lang="en-US" sz="2000" b="0" dirty="0"/>
          </a:p>
          <a:p>
            <a:pPr eaLnBrk="1" hangingPunct="1">
              <a:buFont typeface="Wingdings 2"/>
              <a:buChar char="—"/>
            </a:pPr>
            <a:r>
              <a:rPr lang="en-US" sz="2000" b="0" dirty="0"/>
              <a:t>Micro loans  </a:t>
            </a:r>
            <a:r>
              <a:rPr lang="en-US" sz="2000" b="0" i="1" dirty="0"/>
              <a:t>– no-interest loans in </a:t>
            </a:r>
            <a:r>
              <a:rPr lang="en-US" sz="2000" b="0" i="1" dirty="0" smtClean="0"/>
              <a:t>CCs </a:t>
            </a:r>
            <a:r>
              <a:rPr lang="en-US" sz="2000" b="0" i="1" dirty="0"/>
              <a:t>and US$ (as needed) for neighborhood enterprise start-ups</a:t>
            </a:r>
          </a:p>
          <a:p>
            <a:pPr eaLnBrk="1" hangingPunct="1">
              <a:buFont typeface="Wingdings 2"/>
              <a:buChar char="—"/>
            </a:pPr>
            <a:r>
              <a:rPr lang="en-US" sz="2000" b="0" dirty="0"/>
              <a:t>Business mentoring, counseling and education</a:t>
            </a:r>
          </a:p>
          <a:p>
            <a:pPr eaLnBrk="1" hangingPunct="1">
              <a:buFont typeface="Wingdings 2"/>
              <a:buChar char="—"/>
            </a:pPr>
            <a:r>
              <a:rPr lang="en-US" sz="2000" b="0" dirty="0"/>
              <a:t>Provides Web-based business tools</a:t>
            </a:r>
          </a:p>
          <a:p>
            <a:pPr eaLnBrk="1" hangingPunct="1">
              <a:buFont typeface="Wingdings 2"/>
              <a:buChar char="—"/>
            </a:pPr>
            <a:r>
              <a:rPr lang="en-US" sz="2000" b="0" dirty="0"/>
              <a:t>Shops and stands available for </a:t>
            </a:r>
            <a:r>
              <a:rPr lang="en-US" sz="2000" b="0" dirty="0" smtClean="0"/>
              <a:t>rent in CCs.</a:t>
            </a:r>
            <a:endParaRPr lang="en-US" b="0" dirty="0"/>
          </a:p>
        </p:txBody>
      </p:sp>
      <p:pic>
        <p:nvPicPr>
          <p:cNvPr id="39942" name="Picture 5" descr="Farmstand.jpg"/>
          <p:cNvPicPr>
            <a:picLocks noChangeAspect="1"/>
          </p:cNvPicPr>
          <p:nvPr/>
        </p:nvPicPr>
        <p:blipFill>
          <a:blip r:embed="rId3" cstate="print"/>
          <a:srcRect/>
          <a:stretch>
            <a:fillRect/>
          </a:stretch>
        </p:blipFill>
        <p:spPr bwMode="auto">
          <a:xfrm>
            <a:off x="5410200" y="2514600"/>
            <a:ext cx="3101975" cy="219868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1"/>
          <p:cNvSpPr>
            <a:spLocks noGrp="1"/>
          </p:cNvSpPr>
          <p:nvPr>
            <p:ph type="dt" sz="half" idx="10"/>
          </p:nvPr>
        </p:nvSpPr>
        <p:spPr/>
        <p:txBody>
          <a:bodyPr/>
          <a:lstStyle/>
          <a:p>
            <a:pPr>
              <a:defRPr/>
            </a:pPr>
            <a:r>
              <a:rPr lang="en-US"/>
              <a:t>1/18/2010</a:t>
            </a:r>
          </a:p>
        </p:txBody>
      </p:sp>
      <p:sp>
        <p:nvSpPr>
          <p:cNvPr id="40962" name="Rectangle 2"/>
          <p:cNvSpPr>
            <a:spLocks noGrp="1"/>
          </p:cNvSpPr>
          <p:nvPr>
            <p:ph type="title" idx="4294967295"/>
          </p:nvPr>
        </p:nvSpPr>
        <p:spPr>
          <a:xfrm>
            <a:off x="457200" y="990600"/>
            <a:ext cx="8229600" cy="1143000"/>
          </a:xfrm>
        </p:spPr>
        <p:txBody>
          <a:bodyPr/>
          <a:lstStyle/>
          <a:p>
            <a:pPr eaLnBrk="1" hangingPunct="1"/>
            <a:r>
              <a:rPr lang="en-US" dirty="0"/>
              <a:t>The </a:t>
            </a:r>
            <a:r>
              <a:rPr lang="en-US" dirty="0" smtClean="0"/>
              <a:t>Common Farm</a:t>
            </a:r>
            <a:endParaRPr lang="en-US" dirty="0"/>
          </a:p>
        </p:txBody>
      </p:sp>
      <p:sp>
        <p:nvSpPr>
          <p:cNvPr id="40963" name="Rectangle 3"/>
          <p:cNvSpPr>
            <a:spLocks noGrp="1"/>
          </p:cNvSpPr>
          <p:nvPr>
            <p:ph idx="4294967295"/>
          </p:nvPr>
        </p:nvSpPr>
        <p:spPr>
          <a:xfrm>
            <a:off x="457200" y="2362200"/>
            <a:ext cx="7315200" cy="3200400"/>
          </a:xfrm>
        </p:spPr>
        <p:txBody>
          <a:bodyPr/>
          <a:lstStyle/>
          <a:p>
            <a:pPr eaLnBrk="1" hangingPunct="1">
              <a:buFont typeface="Wingdings 2"/>
              <a:buChar char="—"/>
            </a:pPr>
            <a:r>
              <a:rPr lang="en-US" sz="2000" b="0" dirty="0"/>
              <a:t>Organic, </a:t>
            </a:r>
            <a:r>
              <a:rPr lang="en-US" sz="2000" b="0" dirty="0" err="1"/>
              <a:t>bioneering</a:t>
            </a:r>
            <a:r>
              <a:rPr lang="en-US" sz="2000" b="0" dirty="0"/>
              <a:t>, hydroponics, </a:t>
            </a:r>
            <a:r>
              <a:rPr lang="en-US" sz="2000" b="0" dirty="0" err="1"/>
              <a:t>permaculture</a:t>
            </a:r>
            <a:endParaRPr lang="en-US" sz="2000" b="0" dirty="0"/>
          </a:p>
          <a:p>
            <a:pPr eaLnBrk="1" hangingPunct="1">
              <a:buFont typeface="Wingdings 2"/>
              <a:buChar char="—"/>
            </a:pPr>
            <a:r>
              <a:rPr lang="en-US" sz="2000" b="0" dirty="0" smtClean="0"/>
              <a:t>Run </a:t>
            </a:r>
            <a:r>
              <a:rPr lang="en-US" sz="2000" b="0" dirty="0"/>
              <a:t>by </a:t>
            </a:r>
            <a:r>
              <a:rPr lang="en-US" sz="2000" b="0" dirty="0" smtClean="0"/>
              <a:t>Common Freelance Agency Professionals </a:t>
            </a:r>
          </a:p>
          <a:p>
            <a:pPr eaLnBrk="1" hangingPunct="1">
              <a:buFont typeface="Wingdings 2"/>
              <a:buChar char="—"/>
            </a:pPr>
            <a:r>
              <a:rPr lang="en-US" sz="2000" b="0" dirty="0" smtClean="0"/>
              <a:t>Grow food to sell to Members </a:t>
            </a:r>
            <a:r>
              <a:rPr lang="en-US" sz="2000" b="0" dirty="0" smtClean="0"/>
              <a:t>for CCs</a:t>
            </a:r>
            <a:endParaRPr lang="en-US" sz="2000" b="0" dirty="0"/>
          </a:p>
          <a:p>
            <a:pPr eaLnBrk="1" hangingPunct="1">
              <a:buFont typeface="Wingdings 2"/>
              <a:buChar char="—"/>
            </a:pPr>
            <a:r>
              <a:rPr lang="en-US" sz="2000" b="0" dirty="0"/>
              <a:t>Livestock - chickens, dairy cows</a:t>
            </a:r>
          </a:p>
          <a:p>
            <a:pPr eaLnBrk="1" hangingPunct="1">
              <a:buFont typeface="Wingdings 2"/>
              <a:buChar char="—"/>
            </a:pPr>
            <a:r>
              <a:rPr lang="en-US" sz="2000" b="0" dirty="0"/>
              <a:t>Greenhouse, sheds/barns</a:t>
            </a:r>
          </a:p>
          <a:p>
            <a:pPr eaLnBrk="1" hangingPunct="1">
              <a:buFont typeface="Wingdings 2"/>
              <a:buChar char="—"/>
            </a:pPr>
            <a:r>
              <a:rPr lang="en-US" sz="2000" b="0" dirty="0"/>
              <a:t>Farm equipment</a:t>
            </a:r>
          </a:p>
          <a:p>
            <a:pPr eaLnBrk="1" hangingPunct="1">
              <a:buFont typeface="Wingdings 2"/>
              <a:buChar char="—"/>
            </a:pPr>
            <a:r>
              <a:rPr lang="en-US" sz="2000" b="0" dirty="0"/>
              <a:t>Outside, local organic farmers</a:t>
            </a:r>
            <a:br>
              <a:rPr lang="en-US" sz="2000" b="0" dirty="0"/>
            </a:br>
            <a:r>
              <a:rPr lang="en-US" sz="2000" b="0" dirty="0"/>
              <a:t>can become </a:t>
            </a:r>
            <a:r>
              <a:rPr lang="en-US" sz="2000" b="0" dirty="0" smtClean="0"/>
              <a:t>Member </a:t>
            </a:r>
            <a:r>
              <a:rPr lang="en-US" sz="2000" b="0" dirty="0"/>
              <a:t>traders </a:t>
            </a:r>
            <a:br>
              <a:rPr lang="en-US" sz="2000" b="0" dirty="0"/>
            </a:br>
            <a:r>
              <a:rPr lang="en-US" sz="2000" b="0" dirty="0"/>
              <a:t>buy agreeing to accept </a:t>
            </a:r>
            <a:r>
              <a:rPr lang="en-US" sz="2000" b="0" dirty="0" smtClean="0"/>
              <a:t>CCs</a:t>
            </a:r>
            <a:r>
              <a:rPr lang="en-US" sz="2000" b="0" dirty="0"/>
              <a:t>.</a:t>
            </a:r>
          </a:p>
        </p:txBody>
      </p:sp>
      <p:pic>
        <p:nvPicPr>
          <p:cNvPr id="40965" name="Picture 4" descr="Farm-2.jpg"/>
          <p:cNvPicPr>
            <a:picLocks noChangeAspect="1"/>
          </p:cNvPicPr>
          <p:nvPr/>
        </p:nvPicPr>
        <p:blipFill>
          <a:blip r:embed="rId3" cstate="print"/>
          <a:srcRect/>
          <a:stretch>
            <a:fillRect/>
          </a:stretch>
        </p:blipFill>
        <p:spPr bwMode="auto">
          <a:xfrm>
            <a:off x="4800600" y="4191000"/>
            <a:ext cx="4135438" cy="245745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41986" name="Rectangle 2"/>
          <p:cNvSpPr>
            <a:spLocks noGrp="1"/>
          </p:cNvSpPr>
          <p:nvPr>
            <p:ph type="title" idx="4294967295"/>
          </p:nvPr>
        </p:nvSpPr>
        <p:spPr>
          <a:xfrm>
            <a:off x="457200" y="990600"/>
            <a:ext cx="8229600" cy="1143000"/>
          </a:xfrm>
        </p:spPr>
        <p:txBody>
          <a:bodyPr/>
          <a:lstStyle/>
          <a:p>
            <a:pPr eaLnBrk="1" hangingPunct="1"/>
            <a:r>
              <a:rPr lang="en-US" dirty="0" smtClean="0"/>
              <a:t>Common Health </a:t>
            </a:r>
            <a:r>
              <a:rPr lang="en-US" dirty="0"/>
              <a:t>Care</a:t>
            </a:r>
          </a:p>
        </p:txBody>
      </p:sp>
      <p:sp>
        <p:nvSpPr>
          <p:cNvPr id="41987" name="Rectangle 3"/>
          <p:cNvSpPr>
            <a:spLocks noGrp="1"/>
          </p:cNvSpPr>
          <p:nvPr>
            <p:ph idx="4294967295"/>
          </p:nvPr>
        </p:nvSpPr>
        <p:spPr>
          <a:xfrm>
            <a:off x="457200" y="2362200"/>
            <a:ext cx="8077200" cy="4114800"/>
          </a:xfrm>
        </p:spPr>
        <p:txBody>
          <a:bodyPr/>
          <a:lstStyle/>
          <a:p>
            <a:pPr eaLnBrk="1" hangingPunct="1">
              <a:buFont typeface="Wingdings 2"/>
              <a:buNone/>
            </a:pPr>
            <a:r>
              <a:rPr lang="en-US" sz="2400" b="0" dirty="0"/>
              <a:t>–</a:t>
            </a:r>
            <a:r>
              <a:rPr lang="en-US" sz="2400" b="0" i="1" dirty="0"/>
              <a:t>everyone has a right to health care</a:t>
            </a:r>
            <a:endParaRPr lang="en-US" sz="2400" b="0" dirty="0"/>
          </a:p>
          <a:p>
            <a:pPr eaLnBrk="1" hangingPunct="1">
              <a:buFont typeface="Wingdings 2"/>
              <a:buChar char="—"/>
            </a:pPr>
            <a:r>
              <a:rPr lang="en-US" sz="2000" b="0" dirty="0"/>
              <a:t>Self-funded health insurance provided for all </a:t>
            </a:r>
            <a:r>
              <a:rPr lang="en-US" sz="2000" b="0" dirty="0" smtClean="0"/>
              <a:t>members </a:t>
            </a:r>
            <a:r>
              <a:rPr lang="en-US" sz="2000" b="0" dirty="0"/>
              <a:t>for care required outside of </a:t>
            </a:r>
            <a:r>
              <a:rPr lang="en-US" sz="2000" b="0" dirty="0" smtClean="0"/>
              <a:t>member providers</a:t>
            </a:r>
            <a:r>
              <a:rPr lang="en-US" sz="2000" b="0" dirty="0"/>
              <a:t/>
            </a:r>
            <a:br>
              <a:rPr lang="en-US" sz="2000" b="0" dirty="0"/>
            </a:br>
            <a:r>
              <a:rPr lang="en-US" sz="2000" b="0" dirty="0"/>
              <a:t>– </a:t>
            </a:r>
            <a:r>
              <a:rPr lang="en-US" sz="2000" b="0" i="1" dirty="0"/>
              <a:t>for now we have to work within the insurance-based system</a:t>
            </a:r>
            <a:endParaRPr lang="en-US" sz="2000" b="0" dirty="0"/>
          </a:p>
          <a:p>
            <a:pPr eaLnBrk="1" hangingPunct="1">
              <a:buFont typeface="Wingdings 2"/>
              <a:buChar char="—"/>
            </a:pPr>
            <a:r>
              <a:rPr lang="en-US" sz="2000" b="0" dirty="0" smtClean="0"/>
              <a:t>Member </a:t>
            </a:r>
            <a:r>
              <a:rPr lang="en-US" sz="2000" b="0" dirty="0"/>
              <a:t>health care providers accept payment in </a:t>
            </a:r>
            <a:r>
              <a:rPr lang="en-US" sz="2000" b="0" dirty="0" smtClean="0"/>
              <a:t>CCs </a:t>
            </a:r>
            <a:r>
              <a:rPr lang="en-US" sz="2000" b="0" dirty="0"/>
              <a:t/>
            </a:r>
            <a:br>
              <a:rPr lang="en-US" sz="2000" b="0" dirty="0"/>
            </a:br>
            <a:r>
              <a:rPr lang="en-US" sz="2000" b="0" dirty="0"/>
              <a:t>- </a:t>
            </a:r>
            <a:r>
              <a:rPr lang="en-US" sz="2000" b="0" i="1" dirty="0"/>
              <a:t>can be </a:t>
            </a:r>
            <a:r>
              <a:rPr lang="en-US" sz="2000" b="0" i="1" dirty="0" smtClean="0"/>
              <a:t>members or </a:t>
            </a:r>
            <a:r>
              <a:rPr lang="en-US" sz="2000" b="0" i="1" dirty="0"/>
              <a:t>outside practitioners who agree to take payment in </a:t>
            </a:r>
            <a:r>
              <a:rPr lang="en-US" sz="2000" b="0" i="1" dirty="0" smtClean="0"/>
              <a:t>CCs</a:t>
            </a:r>
            <a:endParaRPr lang="en-US" sz="2000" b="0" i="1" dirty="0" smtClean="0"/>
          </a:p>
          <a:p>
            <a:pPr marL="273050" lvl="1" indent="-273050" eaLnBrk="1" hangingPunct="1">
              <a:buClr>
                <a:srgbClr val="0BD0D9"/>
              </a:buClr>
              <a:buSzPct val="95000"/>
              <a:buFont typeface="Wingdings 2"/>
              <a:buChar char="—"/>
            </a:pPr>
            <a:r>
              <a:rPr lang="en-US" sz="2000" dirty="0" smtClean="0"/>
              <a:t>Alternative health options available </a:t>
            </a:r>
            <a:br>
              <a:rPr lang="en-US" sz="2000" dirty="0" smtClean="0"/>
            </a:br>
            <a:r>
              <a:rPr lang="en-US" sz="2000" dirty="0" smtClean="0"/>
              <a:t>– </a:t>
            </a:r>
            <a:r>
              <a:rPr lang="en-US" sz="2000" i="1" dirty="0" smtClean="0"/>
              <a:t>profit motive is removed from diagnosis and treatment. </a:t>
            </a:r>
            <a:endParaRPr lang="en-US" sz="2000" dirty="0" smtClean="0"/>
          </a:p>
          <a:p>
            <a:pPr eaLnBrk="1" hangingPunct="1">
              <a:buFont typeface="Wingdings 2"/>
              <a:buChar char="—"/>
            </a:pPr>
            <a:endParaRPr lang="en-US" sz="2000" b="0" i="1" dirty="0"/>
          </a:p>
          <a:p>
            <a:pPr eaLnBrk="1" hangingPunct="1">
              <a:buFont typeface="Wingdings 2"/>
              <a:buChar char="—"/>
            </a:pPr>
            <a:endParaRPr lang="en-US"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41986" name="Rectangle 2"/>
          <p:cNvSpPr>
            <a:spLocks noGrp="1"/>
          </p:cNvSpPr>
          <p:nvPr>
            <p:ph type="title" idx="4294967295"/>
          </p:nvPr>
        </p:nvSpPr>
        <p:spPr>
          <a:xfrm>
            <a:off x="457200" y="990600"/>
            <a:ext cx="8229600" cy="1143000"/>
          </a:xfrm>
        </p:spPr>
        <p:txBody>
          <a:bodyPr/>
          <a:lstStyle/>
          <a:p>
            <a:pPr eaLnBrk="1" hangingPunct="1"/>
            <a:r>
              <a:rPr lang="en-US" dirty="0" smtClean="0"/>
              <a:t>Common Housing</a:t>
            </a:r>
            <a:endParaRPr lang="en-US" dirty="0"/>
          </a:p>
        </p:txBody>
      </p:sp>
      <p:sp>
        <p:nvSpPr>
          <p:cNvPr id="41987" name="Rectangle 3"/>
          <p:cNvSpPr>
            <a:spLocks noGrp="1"/>
          </p:cNvSpPr>
          <p:nvPr>
            <p:ph idx="4294967295"/>
          </p:nvPr>
        </p:nvSpPr>
        <p:spPr>
          <a:xfrm>
            <a:off x="457200" y="2362200"/>
            <a:ext cx="8077200" cy="4114800"/>
          </a:xfrm>
        </p:spPr>
        <p:txBody>
          <a:bodyPr/>
          <a:lstStyle/>
          <a:p>
            <a:pPr eaLnBrk="1" hangingPunct="1">
              <a:buFont typeface="Wingdings 2"/>
              <a:buNone/>
            </a:pPr>
            <a:r>
              <a:rPr lang="en-US" sz="2400" b="0" dirty="0"/>
              <a:t>–</a:t>
            </a:r>
            <a:r>
              <a:rPr lang="en-US" sz="2400" b="0" i="1" dirty="0"/>
              <a:t>everyone has a right to </a:t>
            </a:r>
            <a:r>
              <a:rPr lang="en-US" sz="2400" b="0" i="1" dirty="0" smtClean="0"/>
              <a:t>housing</a:t>
            </a:r>
            <a:endParaRPr lang="en-US" sz="2400" b="0" dirty="0"/>
          </a:p>
          <a:p>
            <a:pPr eaLnBrk="1" hangingPunct="1">
              <a:buFont typeface="Wingdings 2"/>
              <a:buChar char="—"/>
            </a:pPr>
            <a:r>
              <a:rPr lang="en-US" sz="2000" b="0" dirty="0" smtClean="0"/>
              <a:t>City agrees to lease city-owned housing to Common Community for combination of CCs &amp; US$</a:t>
            </a:r>
          </a:p>
          <a:p>
            <a:pPr eaLnBrk="1" hangingPunct="1">
              <a:buFont typeface="Wingdings 2"/>
              <a:buChar char="—"/>
            </a:pPr>
            <a:r>
              <a:rPr lang="en-US" sz="2000" b="0" dirty="0" smtClean="0"/>
              <a:t>Members can rent housing units with combination of CCs &amp; US$ </a:t>
            </a:r>
          </a:p>
          <a:p>
            <a:pPr eaLnBrk="1" hangingPunct="1">
              <a:buFont typeface="Wingdings 2"/>
              <a:buChar char="—"/>
            </a:pPr>
            <a:r>
              <a:rPr lang="en-US" sz="2000" dirty="0" smtClean="0"/>
              <a:t>Alternative </a:t>
            </a:r>
            <a:r>
              <a:rPr lang="en-US" sz="2000" dirty="0" smtClean="0"/>
              <a:t>health options available </a:t>
            </a:r>
            <a:br>
              <a:rPr lang="en-US" sz="2000" dirty="0" smtClean="0"/>
            </a:br>
            <a:r>
              <a:rPr lang="en-US" sz="2000" dirty="0" smtClean="0"/>
              <a:t>– </a:t>
            </a:r>
            <a:r>
              <a:rPr lang="en-US" sz="2000" i="1" dirty="0" smtClean="0"/>
              <a:t>profit motive is removed from diagnosis and treatment. </a:t>
            </a:r>
            <a:endParaRPr lang="en-US" sz="2000" dirty="0" smtClean="0"/>
          </a:p>
          <a:p>
            <a:pPr eaLnBrk="1" hangingPunct="1">
              <a:buFont typeface="Wingdings 2"/>
              <a:buChar char="—"/>
            </a:pPr>
            <a:endParaRPr lang="en-US" sz="2000" b="0" i="1" dirty="0"/>
          </a:p>
          <a:p>
            <a:pPr eaLnBrk="1" hangingPunct="1">
              <a:buFont typeface="Wingdings 2"/>
              <a:buChar char="—"/>
            </a:pPr>
            <a:endParaRPr lang="en-US" sz="2000" dirty="0"/>
          </a:p>
        </p:txBody>
      </p:sp>
    </p:spTree>
    <p:extLst>
      <p:ext uri="{BB962C8B-B14F-4D97-AF65-F5344CB8AC3E}">
        <p14:creationId xmlns:p14="http://schemas.microsoft.com/office/powerpoint/2010/main" val="3634699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47106" name="Rectangle 2"/>
          <p:cNvSpPr>
            <a:spLocks noGrp="1"/>
          </p:cNvSpPr>
          <p:nvPr>
            <p:ph type="title" idx="4294967295"/>
          </p:nvPr>
        </p:nvSpPr>
        <p:spPr>
          <a:xfrm>
            <a:off x="457200" y="1066800"/>
            <a:ext cx="8229600" cy="1143000"/>
          </a:xfrm>
        </p:spPr>
        <p:txBody>
          <a:bodyPr/>
          <a:lstStyle/>
          <a:p>
            <a:pPr eaLnBrk="1" hangingPunct="1"/>
            <a:r>
              <a:rPr lang="en-US" dirty="0" smtClean="0"/>
              <a:t>Benefits to Region</a:t>
            </a:r>
            <a:endParaRPr lang="en-US" dirty="0"/>
          </a:p>
        </p:txBody>
      </p:sp>
      <p:sp>
        <p:nvSpPr>
          <p:cNvPr id="90115" name="Rectangle 3"/>
          <p:cNvSpPr>
            <a:spLocks noGrp="1"/>
          </p:cNvSpPr>
          <p:nvPr>
            <p:ph idx="4294967295"/>
          </p:nvPr>
        </p:nvSpPr>
        <p:spPr>
          <a:xfrm>
            <a:off x="457200" y="2362200"/>
            <a:ext cx="8229600" cy="4114800"/>
          </a:xfrm>
        </p:spPr>
        <p:txBody>
          <a:bodyPr/>
          <a:lstStyle/>
          <a:p>
            <a:pPr lvl="1" eaLnBrk="1" hangingPunct="1">
              <a:buFont typeface="Wingdings 2"/>
              <a:buChar char="—"/>
            </a:pPr>
            <a:r>
              <a:rPr lang="en-US" sz="2000" dirty="0">
                <a:latin typeface="Lucida Sans"/>
              </a:rPr>
              <a:t>Puts needed currency into local economy</a:t>
            </a:r>
          </a:p>
          <a:p>
            <a:pPr lvl="1" eaLnBrk="1" hangingPunct="1">
              <a:buFont typeface="Wingdings 2"/>
              <a:buChar char="—"/>
            </a:pPr>
            <a:r>
              <a:rPr lang="en-US" sz="2000" dirty="0" smtClean="0"/>
              <a:t>People can work with dignity and earn a living wage</a:t>
            </a:r>
            <a:endParaRPr lang="en-US" sz="2000" dirty="0"/>
          </a:p>
          <a:p>
            <a:pPr lvl="1" eaLnBrk="1" hangingPunct="1">
              <a:buFont typeface="Wingdings 2"/>
              <a:buChar char="—"/>
            </a:pPr>
            <a:r>
              <a:rPr lang="en-US" sz="2000" dirty="0"/>
              <a:t>If City </a:t>
            </a:r>
            <a:r>
              <a:rPr lang="en-US" sz="2000" dirty="0" smtClean="0"/>
              <a:t>or </a:t>
            </a:r>
            <a:r>
              <a:rPr lang="en-US" sz="2000" dirty="0"/>
              <a:t>County will accept </a:t>
            </a:r>
            <a:r>
              <a:rPr lang="en-US" sz="2000" dirty="0" smtClean="0"/>
              <a:t>CCs </a:t>
            </a:r>
            <a:r>
              <a:rPr lang="en-US" sz="2000" dirty="0"/>
              <a:t>for (full or partial) payment of fees, permits, taxes, then more </a:t>
            </a:r>
            <a:r>
              <a:rPr lang="en-US" sz="2000" dirty="0" smtClean="0"/>
              <a:t>CCs </a:t>
            </a:r>
            <a:r>
              <a:rPr lang="en-US" sz="2000" dirty="0"/>
              <a:t>would be available for the government to spend on </a:t>
            </a:r>
            <a:r>
              <a:rPr lang="en-US" sz="2000" dirty="0" smtClean="0"/>
              <a:t>Member’s services through the Common Freelance Agency.</a:t>
            </a:r>
            <a:endParaRPr lang="en-US" sz="2000" dirty="0"/>
          </a:p>
          <a:p>
            <a:pPr lvl="1" eaLnBrk="1" hangingPunct="1">
              <a:buFont typeface="Wingdings 2"/>
              <a:buChar char="—"/>
            </a:pPr>
            <a:r>
              <a:rPr lang="en-US" sz="2000" dirty="0"/>
              <a:t>Public image bonanza</a:t>
            </a:r>
          </a:p>
          <a:p>
            <a:pPr lvl="1" eaLnBrk="1" hangingPunct="1">
              <a:buNone/>
            </a:pPr>
            <a:endParaRPr lang="en-U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1"/>
          <p:cNvSpPr>
            <a:spLocks noGrp="1"/>
          </p:cNvSpPr>
          <p:nvPr>
            <p:ph type="dt" sz="half" idx="10"/>
          </p:nvPr>
        </p:nvSpPr>
        <p:spPr/>
        <p:txBody>
          <a:bodyPr/>
          <a:lstStyle/>
          <a:p>
            <a:pPr>
              <a:defRPr/>
            </a:pPr>
            <a:r>
              <a:rPr lang="en-US"/>
              <a:t>1/18/2010</a:t>
            </a:r>
          </a:p>
        </p:txBody>
      </p:sp>
      <p:sp>
        <p:nvSpPr>
          <p:cNvPr id="49154" name="Rectangle 2"/>
          <p:cNvSpPr>
            <a:spLocks noGrp="1"/>
          </p:cNvSpPr>
          <p:nvPr>
            <p:ph type="title" idx="4294967295"/>
          </p:nvPr>
        </p:nvSpPr>
        <p:spPr>
          <a:xfrm>
            <a:off x="457200" y="990600"/>
            <a:ext cx="8229600" cy="1143000"/>
          </a:xfrm>
        </p:spPr>
        <p:txBody>
          <a:bodyPr/>
          <a:lstStyle/>
          <a:p>
            <a:pPr eaLnBrk="1" hangingPunct="1"/>
            <a:r>
              <a:rPr lang="en-US" dirty="0" smtClean="0"/>
              <a:t>Benefits to Local Business</a:t>
            </a:r>
            <a:endParaRPr lang="en-US" dirty="0"/>
          </a:p>
        </p:txBody>
      </p:sp>
      <p:sp>
        <p:nvSpPr>
          <p:cNvPr id="49155" name="Rectangle 3"/>
          <p:cNvSpPr>
            <a:spLocks noGrp="1"/>
          </p:cNvSpPr>
          <p:nvPr>
            <p:ph idx="4294967295"/>
          </p:nvPr>
        </p:nvSpPr>
        <p:spPr>
          <a:xfrm>
            <a:off x="152400" y="2286000"/>
            <a:ext cx="8610600" cy="4191000"/>
          </a:xfrm>
        </p:spPr>
        <p:txBody>
          <a:bodyPr/>
          <a:lstStyle/>
          <a:p>
            <a:pPr lvl="1" eaLnBrk="1" hangingPunct="1">
              <a:buFont typeface="Wingdings 2"/>
              <a:buChar char="—"/>
            </a:pPr>
            <a:r>
              <a:rPr lang="en-US" sz="2000" dirty="0"/>
              <a:t>Local businesses are suffering from</a:t>
            </a:r>
            <a:br>
              <a:rPr lang="en-US" sz="2000" dirty="0"/>
            </a:br>
            <a:r>
              <a:rPr lang="en-US" sz="2000" dirty="0"/>
              <a:t> a deficiency of money in circulation </a:t>
            </a:r>
            <a:br>
              <a:rPr lang="en-US" sz="2000" dirty="0"/>
            </a:br>
            <a:r>
              <a:rPr lang="en-US" sz="2000" i="1" dirty="0"/>
              <a:t>–  Common </a:t>
            </a:r>
            <a:r>
              <a:rPr lang="en-US" sz="2000" i="1" dirty="0" smtClean="0"/>
              <a:t>Credits </a:t>
            </a:r>
            <a:r>
              <a:rPr lang="en-US" sz="2000" i="1" dirty="0"/>
              <a:t>add to the </a:t>
            </a:r>
            <a:br>
              <a:rPr lang="en-US" sz="2000" i="1" dirty="0"/>
            </a:br>
            <a:r>
              <a:rPr lang="en-US" sz="2000" i="1" dirty="0"/>
              <a:t>availability of local money.</a:t>
            </a:r>
            <a:endParaRPr lang="en-US" sz="2000" dirty="0"/>
          </a:p>
          <a:p>
            <a:pPr lvl="1" eaLnBrk="1" hangingPunct="1">
              <a:buFont typeface="Wingdings 2"/>
              <a:buChar char="—"/>
            </a:pPr>
            <a:r>
              <a:rPr lang="en-US" sz="2000" dirty="0"/>
              <a:t>Common </a:t>
            </a:r>
            <a:r>
              <a:rPr lang="en-US" sz="2000" dirty="0" smtClean="0"/>
              <a:t>Credits </a:t>
            </a:r>
            <a:r>
              <a:rPr lang="en-US" sz="2000" dirty="0"/>
              <a:t>are not based on </a:t>
            </a:r>
            <a:r>
              <a:rPr lang="en-US" sz="2000" dirty="0" smtClean="0"/>
              <a:t>debt </a:t>
            </a:r>
            <a:r>
              <a:rPr lang="en-US" sz="2000" dirty="0"/>
              <a:t/>
            </a:r>
            <a:br>
              <a:rPr lang="en-US" sz="2000" dirty="0"/>
            </a:br>
            <a:r>
              <a:rPr lang="en-US" sz="2000" i="1" dirty="0"/>
              <a:t>– people are freer to spend, </a:t>
            </a:r>
            <a:r>
              <a:rPr lang="en-US" sz="2000" i="1" dirty="0"/>
              <a:t/>
            </a:r>
            <a:br>
              <a:rPr lang="en-US" sz="2000" i="1" dirty="0"/>
            </a:br>
            <a:r>
              <a:rPr lang="en-US" sz="2000" i="1" dirty="0"/>
              <a:t>– gets </a:t>
            </a:r>
            <a:r>
              <a:rPr lang="en-US" sz="2000" i="1" dirty="0" smtClean="0"/>
              <a:t>inventory </a:t>
            </a:r>
            <a:r>
              <a:rPr lang="en-US" sz="2000" i="1" dirty="0"/>
              <a:t>moving</a:t>
            </a:r>
            <a:endParaRPr lang="en-US" sz="2000" dirty="0"/>
          </a:p>
          <a:p>
            <a:pPr lvl="1" eaLnBrk="1" hangingPunct="1">
              <a:buFont typeface="Wingdings 2"/>
              <a:buChar char="—"/>
            </a:pPr>
            <a:r>
              <a:rPr lang="en-US" sz="2000" dirty="0"/>
              <a:t>Only need to accept a percentage in </a:t>
            </a:r>
            <a:r>
              <a:rPr lang="en-US" sz="2000" dirty="0" smtClean="0"/>
              <a:t>CCs </a:t>
            </a:r>
            <a:endParaRPr lang="en-US" sz="2000" dirty="0"/>
          </a:p>
          <a:p>
            <a:pPr marL="668337" lvl="2" indent="0" eaLnBrk="1" hangingPunct="1">
              <a:buNone/>
            </a:pPr>
            <a:r>
              <a:rPr lang="en-US" sz="2000" i="1" dirty="0"/>
              <a:t>– </a:t>
            </a:r>
            <a:r>
              <a:rPr lang="en-US" sz="2000" dirty="0" smtClean="0"/>
              <a:t>much </a:t>
            </a:r>
            <a:r>
              <a:rPr lang="en-US" sz="2000" dirty="0"/>
              <a:t>like a discount coupon except that they can spend the </a:t>
            </a:r>
            <a:r>
              <a:rPr lang="en-US" sz="2000" dirty="0" smtClean="0"/>
              <a:t>CCs </a:t>
            </a:r>
            <a:r>
              <a:rPr lang="en-US" sz="2000" dirty="0"/>
              <a:t>(they can’t spend a coupon)</a:t>
            </a:r>
          </a:p>
          <a:p>
            <a:pPr marL="668337" lvl="2" indent="0" eaLnBrk="1" hangingPunct="1">
              <a:buNone/>
            </a:pPr>
            <a:r>
              <a:rPr lang="en-US" sz="2000" i="1" dirty="0"/>
              <a:t>– </a:t>
            </a:r>
            <a:r>
              <a:rPr lang="en-US" sz="2000" dirty="0" smtClean="0"/>
              <a:t>Businesses </a:t>
            </a:r>
            <a:r>
              <a:rPr lang="en-US" sz="2000" dirty="0"/>
              <a:t>with high value added or excess capacity can accept a higher % of sales price in </a:t>
            </a:r>
            <a:r>
              <a:rPr lang="en-US" sz="2000" dirty="0" smtClean="0"/>
              <a:t>CCs</a:t>
            </a:r>
            <a:endParaRPr lang="en-US" sz="2000" dirty="0"/>
          </a:p>
          <a:p>
            <a:pPr eaLnBrk="1" hangingPunct="1">
              <a:buFont typeface="Wingdings 2"/>
              <a:buChar char="—"/>
            </a:pPr>
            <a:endParaRPr lang="en-US" sz="2000" dirty="0"/>
          </a:p>
        </p:txBody>
      </p:sp>
      <p:pic>
        <p:nvPicPr>
          <p:cNvPr id="49157" name="Picture 5" descr="SanDiegoBusiness.jpg"/>
          <p:cNvPicPr>
            <a:picLocks noChangeAspect="1"/>
          </p:cNvPicPr>
          <p:nvPr/>
        </p:nvPicPr>
        <p:blipFill>
          <a:blip r:embed="rId3" cstate="print"/>
          <a:srcRect/>
          <a:stretch>
            <a:fillRect/>
          </a:stretch>
        </p:blipFill>
        <p:spPr bwMode="auto">
          <a:xfrm>
            <a:off x="5924038" y="2286000"/>
            <a:ext cx="3031050" cy="22098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1"/>
          <p:cNvSpPr>
            <a:spLocks noGrp="1"/>
          </p:cNvSpPr>
          <p:nvPr>
            <p:ph type="dt" sz="half" idx="10"/>
          </p:nvPr>
        </p:nvSpPr>
        <p:spPr/>
        <p:txBody>
          <a:bodyPr/>
          <a:lstStyle/>
          <a:p>
            <a:pPr>
              <a:defRPr/>
            </a:pPr>
            <a:r>
              <a:rPr lang="en-US"/>
              <a:t>1/18/2010</a:t>
            </a:r>
          </a:p>
        </p:txBody>
      </p:sp>
      <p:sp>
        <p:nvSpPr>
          <p:cNvPr id="48130" name="Rectangle 2"/>
          <p:cNvSpPr>
            <a:spLocks noGrp="1"/>
          </p:cNvSpPr>
          <p:nvPr>
            <p:ph type="title" idx="4294967295"/>
          </p:nvPr>
        </p:nvSpPr>
        <p:spPr>
          <a:xfrm>
            <a:off x="457200" y="1066800"/>
            <a:ext cx="8229600" cy="1143000"/>
          </a:xfrm>
        </p:spPr>
        <p:txBody>
          <a:bodyPr/>
          <a:lstStyle/>
          <a:p>
            <a:pPr eaLnBrk="1" hangingPunct="1"/>
            <a:r>
              <a:rPr lang="en-US" dirty="0" smtClean="0"/>
              <a:t>Benefits to Local </a:t>
            </a:r>
            <a:r>
              <a:rPr lang="en-US" dirty="0" smtClean="0"/>
              <a:t>Economy</a:t>
            </a:r>
            <a:endParaRPr lang="en-US" dirty="0"/>
          </a:p>
        </p:txBody>
      </p:sp>
      <p:sp>
        <p:nvSpPr>
          <p:cNvPr id="48131" name="Rectangle 3"/>
          <p:cNvSpPr>
            <a:spLocks noGrp="1"/>
          </p:cNvSpPr>
          <p:nvPr>
            <p:ph idx="4294967295"/>
          </p:nvPr>
        </p:nvSpPr>
        <p:spPr>
          <a:xfrm>
            <a:off x="152400" y="2362200"/>
            <a:ext cx="8610600" cy="4114800"/>
          </a:xfrm>
        </p:spPr>
        <p:txBody>
          <a:bodyPr/>
          <a:lstStyle/>
          <a:p>
            <a:pPr lvl="1" eaLnBrk="1" hangingPunct="1">
              <a:buFont typeface="Wingdings 2"/>
              <a:buChar char="—"/>
            </a:pPr>
            <a:r>
              <a:rPr lang="en-US" sz="2000" dirty="0"/>
              <a:t>Creates excitement in community –  </a:t>
            </a:r>
            <a:r>
              <a:rPr lang="en-US" sz="2000" i="1" dirty="0"/>
              <a:t>builds goodwill</a:t>
            </a:r>
            <a:endParaRPr lang="en-US" sz="2000" dirty="0"/>
          </a:p>
          <a:p>
            <a:pPr lvl="1" eaLnBrk="1" hangingPunct="1">
              <a:buFont typeface="Wingdings 2"/>
              <a:buChar char="—"/>
            </a:pPr>
            <a:r>
              <a:rPr lang="en-US" sz="2000" dirty="0"/>
              <a:t>Business suffers when people are living on sidewalks outside shops</a:t>
            </a:r>
          </a:p>
          <a:p>
            <a:pPr lvl="1" eaLnBrk="1" hangingPunct="1">
              <a:buFont typeface="Wingdings 2"/>
              <a:buChar char="—"/>
            </a:pPr>
            <a:r>
              <a:rPr lang="en-US" sz="2000" dirty="0" smtClean="0"/>
              <a:t>Poverty and homelessness hurt </a:t>
            </a:r>
            <a:r>
              <a:rPr lang="en-US" sz="2000" dirty="0"/>
              <a:t>tourism </a:t>
            </a:r>
            <a:br>
              <a:rPr lang="en-US" sz="2000" dirty="0"/>
            </a:br>
            <a:r>
              <a:rPr lang="en-US" sz="2000" i="1" dirty="0"/>
              <a:t>– bad for city image, sense of safety, </a:t>
            </a:r>
            <a:br>
              <a:rPr lang="en-US" sz="2000" i="1" dirty="0"/>
            </a:br>
            <a:r>
              <a:rPr lang="en-US" sz="2000" i="1" dirty="0"/>
              <a:t>who wants to see people suffering while </a:t>
            </a:r>
            <a:br>
              <a:rPr lang="en-US" sz="2000" i="1" dirty="0"/>
            </a:br>
            <a:r>
              <a:rPr lang="en-US" sz="2000" i="1" dirty="0"/>
              <a:t>you are enjoying yourself</a:t>
            </a:r>
            <a:endParaRPr lang="en-US" sz="2000" dirty="0"/>
          </a:p>
          <a:p>
            <a:pPr lvl="1" eaLnBrk="1" hangingPunct="1">
              <a:buFont typeface="Wingdings 2"/>
              <a:buChar char="—"/>
            </a:pPr>
            <a:r>
              <a:rPr lang="en-US" sz="2000" dirty="0"/>
              <a:t> Businesses can use </a:t>
            </a:r>
            <a:r>
              <a:rPr lang="en-US" sz="2000" dirty="0" smtClean="0"/>
              <a:t>CCs </a:t>
            </a:r>
            <a:r>
              <a:rPr lang="en-US" sz="2000" dirty="0"/>
              <a:t>to trade with </a:t>
            </a:r>
            <a:br>
              <a:rPr lang="en-US" sz="2000" dirty="0"/>
            </a:br>
            <a:r>
              <a:rPr lang="en-US" sz="2000" dirty="0"/>
              <a:t>other businesses that accept </a:t>
            </a:r>
            <a:r>
              <a:rPr lang="en-US" sz="2000" dirty="0" smtClean="0"/>
              <a:t>CCs </a:t>
            </a:r>
            <a:r>
              <a:rPr lang="en-US" sz="2000" dirty="0"/>
              <a:t>and </a:t>
            </a:r>
            <a:br>
              <a:rPr lang="en-US" sz="2000" dirty="0"/>
            </a:br>
            <a:r>
              <a:rPr lang="en-US" sz="2000" dirty="0" smtClean="0"/>
              <a:t>Member </a:t>
            </a:r>
            <a:r>
              <a:rPr lang="en-US" sz="2000" dirty="0"/>
              <a:t>Traders</a:t>
            </a:r>
          </a:p>
          <a:p>
            <a:pPr eaLnBrk="1" hangingPunct="1">
              <a:buFont typeface="Wingdings 2"/>
              <a:buChar char="—"/>
            </a:pPr>
            <a:endParaRPr lang="en-US" sz="2000" dirty="0"/>
          </a:p>
        </p:txBody>
      </p:sp>
      <p:pic>
        <p:nvPicPr>
          <p:cNvPr id="48133" name="Picture 4" descr="skyline.jpg"/>
          <p:cNvPicPr>
            <a:picLocks noChangeAspect="1"/>
          </p:cNvPicPr>
          <p:nvPr/>
        </p:nvPicPr>
        <p:blipFill>
          <a:blip r:embed="rId3" cstate="print"/>
          <a:srcRect/>
          <a:stretch>
            <a:fillRect/>
          </a:stretch>
        </p:blipFill>
        <p:spPr bwMode="auto">
          <a:xfrm>
            <a:off x="6019800" y="3581400"/>
            <a:ext cx="2667000" cy="20955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52226" name="Rectangle 2"/>
          <p:cNvSpPr>
            <a:spLocks noGrp="1"/>
          </p:cNvSpPr>
          <p:nvPr>
            <p:ph type="title" idx="4294967295"/>
          </p:nvPr>
        </p:nvSpPr>
        <p:spPr>
          <a:xfrm>
            <a:off x="457200" y="1066800"/>
            <a:ext cx="8229600" cy="1143000"/>
          </a:xfrm>
        </p:spPr>
        <p:txBody>
          <a:bodyPr/>
          <a:lstStyle/>
          <a:p>
            <a:pPr eaLnBrk="1" hangingPunct="1"/>
            <a:r>
              <a:rPr lang="en-US"/>
              <a:t>Getting US$ into the System</a:t>
            </a:r>
          </a:p>
        </p:txBody>
      </p:sp>
      <p:sp>
        <p:nvSpPr>
          <p:cNvPr id="52227" name="Rectangle 3"/>
          <p:cNvSpPr>
            <a:spLocks noGrp="1"/>
          </p:cNvSpPr>
          <p:nvPr>
            <p:ph idx="4294967295"/>
          </p:nvPr>
        </p:nvSpPr>
        <p:spPr>
          <a:xfrm>
            <a:off x="457200" y="2362200"/>
            <a:ext cx="8229600" cy="4114800"/>
          </a:xfrm>
        </p:spPr>
        <p:txBody>
          <a:bodyPr/>
          <a:lstStyle/>
          <a:p>
            <a:pPr eaLnBrk="1" hangingPunct="1">
              <a:buFont typeface="Wingdings 2"/>
              <a:buChar char="—"/>
            </a:pPr>
            <a:r>
              <a:rPr lang="en-US" sz="2000" b="0" dirty="0"/>
              <a:t>US dollars are needed for taxes, insurance and equipment and goods that cannot be supplied by </a:t>
            </a:r>
            <a:r>
              <a:rPr lang="en-US" sz="2000" b="0" dirty="0" smtClean="0"/>
              <a:t>Member traders</a:t>
            </a:r>
            <a:endParaRPr lang="en-US" sz="2000" b="0" i="1" dirty="0"/>
          </a:p>
          <a:p>
            <a:pPr eaLnBrk="1" hangingPunct="1">
              <a:buFont typeface="Wingdings 2"/>
              <a:buChar char="—"/>
            </a:pPr>
            <a:r>
              <a:rPr lang="en-US" sz="2000" b="0" dirty="0"/>
              <a:t>Supporters </a:t>
            </a:r>
          </a:p>
          <a:p>
            <a:pPr lvl="1" eaLnBrk="1" hangingPunct="1">
              <a:buFont typeface="Wingdings 2"/>
              <a:buChar char="—"/>
            </a:pPr>
            <a:r>
              <a:rPr lang="en-US" sz="2000" dirty="0"/>
              <a:t>Individuals or organizations can contribute US dollars to </a:t>
            </a:r>
            <a:r>
              <a:rPr lang="en-US" sz="2000" dirty="0" smtClean="0"/>
              <a:t>Common Community </a:t>
            </a:r>
            <a:r>
              <a:rPr lang="en-US" sz="2000" dirty="0"/>
              <a:t>in exchange for CCs</a:t>
            </a:r>
          </a:p>
          <a:p>
            <a:pPr lvl="1" eaLnBrk="1" hangingPunct="1">
              <a:buFont typeface="Wingdings 2"/>
              <a:buChar char="—"/>
            </a:pPr>
            <a:r>
              <a:rPr lang="en-US" sz="2000" dirty="0"/>
              <a:t>This is not tax deductible, but is a way for like-minded individuals or organizations to support the goals of </a:t>
            </a:r>
            <a:r>
              <a:rPr lang="en-US" sz="2000" dirty="0" smtClean="0"/>
              <a:t>the Common Community </a:t>
            </a:r>
            <a:r>
              <a:rPr lang="en-US" sz="2000" dirty="0"/>
              <a:t>and </a:t>
            </a:r>
            <a:r>
              <a:rPr lang="en-US" sz="2000" dirty="0" smtClean="0"/>
              <a:t>to extend </a:t>
            </a:r>
            <a:r>
              <a:rPr lang="en-US" sz="2000" dirty="0"/>
              <a:t>the reach of </a:t>
            </a:r>
            <a:r>
              <a:rPr lang="en-US" sz="2000" dirty="0" smtClean="0"/>
              <a:t>Common Credits </a:t>
            </a:r>
            <a:r>
              <a:rPr lang="en-US" sz="2000" dirty="0"/>
              <a:t>by spending them in the community or hiring </a:t>
            </a:r>
            <a:r>
              <a:rPr lang="en-US" sz="2000" dirty="0" smtClean="0"/>
              <a:t>Member </a:t>
            </a:r>
            <a:r>
              <a:rPr lang="en-US" sz="2000" dirty="0"/>
              <a:t>traders</a:t>
            </a:r>
          </a:p>
          <a:p>
            <a:pPr eaLnBrk="1" hangingPunct="1">
              <a:buFont typeface="Wingdings 2"/>
              <a:buChar char="—"/>
            </a:pPr>
            <a:endParaRPr lang="en-US" sz="2000" b="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53250" name="Rectangle 2"/>
          <p:cNvSpPr>
            <a:spLocks noGrp="1"/>
          </p:cNvSpPr>
          <p:nvPr>
            <p:ph type="title" idx="4294967295"/>
          </p:nvPr>
        </p:nvSpPr>
        <p:spPr>
          <a:xfrm>
            <a:off x="457200" y="1066800"/>
            <a:ext cx="8229600" cy="1143000"/>
          </a:xfrm>
        </p:spPr>
        <p:txBody>
          <a:bodyPr/>
          <a:lstStyle/>
          <a:p>
            <a:pPr eaLnBrk="1" hangingPunct="1"/>
            <a:r>
              <a:rPr lang="en-US"/>
              <a:t>Getting US$ into the System</a:t>
            </a:r>
          </a:p>
        </p:txBody>
      </p:sp>
      <p:sp>
        <p:nvSpPr>
          <p:cNvPr id="53251" name="Rectangle 3"/>
          <p:cNvSpPr>
            <a:spLocks noGrp="1"/>
          </p:cNvSpPr>
          <p:nvPr>
            <p:ph idx="4294967295"/>
          </p:nvPr>
        </p:nvSpPr>
        <p:spPr>
          <a:xfrm>
            <a:off x="457200" y="2362200"/>
            <a:ext cx="8382000" cy="4114800"/>
          </a:xfrm>
        </p:spPr>
        <p:txBody>
          <a:bodyPr/>
          <a:lstStyle/>
          <a:p>
            <a:pPr eaLnBrk="1" hangingPunct="1">
              <a:buFont typeface="Wingdings 2"/>
              <a:buChar char="—"/>
            </a:pPr>
            <a:r>
              <a:rPr lang="en-US" sz="2000" b="0" dirty="0"/>
              <a:t>When outside businesses or the city or county government </a:t>
            </a:r>
            <a:r>
              <a:rPr lang="en-US" sz="2000" b="0" dirty="0" smtClean="0"/>
              <a:t>hire member traders </a:t>
            </a:r>
            <a:r>
              <a:rPr lang="en-US" sz="2000" b="0" dirty="0"/>
              <a:t>through the </a:t>
            </a:r>
            <a:r>
              <a:rPr lang="en-US" sz="2000" b="0" dirty="0" smtClean="0"/>
              <a:t>Common Freelance </a:t>
            </a:r>
            <a:r>
              <a:rPr lang="en-US" sz="2000" b="0" dirty="0"/>
              <a:t>Agency, they must pay a percentage in US$ equivalent to the estimated income and self-employment tax the freelancer will be obligated to pay.</a:t>
            </a:r>
          </a:p>
          <a:p>
            <a:pPr eaLnBrk="1" hangingPunct="1">
              <a:buFont typeface="Wingdings 2"/>
              <a:buChar char="—"/>
            </a:pPr>
            <a:r>
              <a:rPr lang="en-US" sz="2000" b="0" dirty="0"/>
              <a:t>When freelancers must pay their taxes, they can trade in </a:t>
            </a:r>
            <a:r>
              <a:rPr lang="en-US" sz="2000" b="0" dirty="0" smtClean="0"/>
              <a:t>their CCs </a:t>
            </a:r>
            <a:r>
              <a:rPr lang="en-US" sz="2000" b="0" dirty="0"/>
              <a:t>for US dollars for the amount due – </a:t>
            </a:r>
            <a:r>
              <a:rPr lang="en-US" sz="2000" b="0" i="1" dirty="0"/>
              <a:t>this is the only time CCs can be exchanged for US dollars</a:t>
            </a:r>
          </a:p>
          <a:p>
            <a:pPr eaLnBrk="1" hangingPunct="1">
              <a:buFont typeface="Wingdings 2"/>
              <a:buChar char="—"/>
            </a:pPr>
            <a:r>
              <a:rPr lang="en-US" sz="2000" b="0" dirty="0"/>
              <a:t>Outside parties who wish to hire </a:t>
            </a:r>
            <a:r>
              <a:rPr lang="en-US" sz="2000" b="0" dirty="0" smtClean="0"/>
              <a:t>Member Traders </a:t>
            </a:r>
            <a:r>
              <a:rPr lang="en-US" sz="2000" b="0" dirty="0"/>
              <a:t>or Professionals can exchange their US$ for </a:t>
            </a:r>
            <a:r>
              <a:rPr lang="en-US" sz="2000" b="0" dirty="0" smtClean="0"/>
              <a:t>CCs </a:t>
            </a:r>
            <a:r>
              <a:rPr lang="en-US" sz="2000" b="0" dirty="0"/>
              <a:t>through the </a:t>
            </a:r>
            <a:r>
              <a:rPr lang="en-US" sz="2000" b="0" dirty="0" smtClean="0"/>
              <a:t>Common Freelance </a:t>
            </a:r>
            <a:r>
              <a:rPr lang="en-US" sz="2000" b="0" dirty="0"/>
              <a:t>Agency</a:t>
            </a:r>
          </a:p>
          <a:p>
            <a:pPr eaLnBrk="1" hangingPunct="1">
              <a:buFont typeface="Wingdings 2"/>
              <a:buChar char="—"/>
            </a:pPr>
            <a:r>
              <a:rPr lang="en-US" sz="2000" b="0" dirty="0"/>
              <a:t>Visitors who wish to shop in the </a:t>
            </a:r>
            <a:r>
              <a:rPr lang="en-US" sz="2000" b="0" dirty="0" smtClean="0"/>
              <a:t>Common Market </a:t>
            </a:r>
            <a:r>
              <a:rPr lang="en-US" sz="2000" b="0" dirty="0"/>
              <a:t>must exchange US dollars for CCs</a:t>
            </a:r>
          </a:p>
          <a:p>
            <a:pPr eaLnBrk="1" hangingPunct="1">
              <a:buFont typeface="Wingdings 2"/>
              <a:buChar char="—"/>
            </a:pPr>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half" idx="10"/>
          </p:nvPr>
        </p:nvSpPr>
        <p:spPr/>
        <p:txBody>
          <a:bodyPr/>
          <a:lstStyle/>
          <a:p>
            <a:pPr>
              <a:defRPr/>
            </a:pPr>
            <a:r>
              <a:rPr lang="en-US"/>
              <a:t>1/18/2010</a:t>
            </a:r>
          </a:p>
        </p:txBody>
      </p:sp>
      <p:sp>
        <p:nvSpPr>
          <p:cNvPr id="54274" name="Rectangle 2"/>
          <p:cNvSpPr>
            <a:spLocks noGrp="1"/>
          </p:cNvSpPr>
          <p:nvPr>
            <p:ph type="title" idx="4294967295"/>
          </p:nvPr>
        </p:nvSpPr>
        <p:spPr>
          <a:xfrm>
            <a:off x="457200" y="990600"/>
            <a:ext cx="8229600" cy="1143000"/>
          </a:xfrm>
        </p:spPr>
        <p:txBody>
          <a:bodyPr/>
          <a:lstStyle/>
          <a:p>
            <a:pPr eaLnBrk="1" hangingPunct="1"/>
            <a:r>
              <a:rPr lang="en-US" dirty="0"/>
              <a:t>Legal </a:t>
            </a:r>
            <a:r>
              <a:rPr lang="en-US" dirty="0" smtClean="0"/>
              <a:t>Considerations</a:t>
            </a:r>
            <a:endParaRPr lang="en-US" dirty="0"/>
          </a:p>
        </p:txBody>
      </p:sp>
      <p:sp>
        <p:nvSpPr>
          <p:cNvPr id="54275" name="Rectangle 3"/>
          <p:cNvSpPr>
            <a:spLocks noGrp="1"/>
          </p:cNvSpPr>
          <p:nvPr>
            <p:ph idx="4294967295"/>
          </p:nvPr>
        </p:nvSpPr>
        <p:spPr>
          <a:xfrm>
            <a:off x="457200" y="2362200"/>
            <a:ext cx="8001000" cy="4114800"/>
          </a:xfrm>
        </p:spPr>
        <p:txBody>
          <a:bodyPr/>
          <a:lstStyle/>
          <a:p>
            <a:pPr eaLnBrk="1" hangingPunct="1">
              <a:buFont typeface="Wingdings 2"/>
              <a:buChar char="—"/>
            </a:pPr>
            <a:r>
              <a:rPr lang="en-US" sz="2000" b="0" dirty="0"/>
              <a:t>Permits and Zoning Regulations</a:t>
            </a:r>
          </a:p>
          <a:p>
            <a:pPr eaLnBrk="1" hangingPunct="1">
              <a:buFont typeface="Wingdings 2"/>
              <a:buChar char="—"/>
            </a:pPr>
            <a:r>
              <a:rPr lang="en-US" sz="2000" b="0" dirty="0"/>
              <a:t>The City hiring </a:t>
            </a:r>
            <a:r>
              <a:rPr lang="en-US" sz="2000" b="0" dirty="0" smtClean="0"/>
              <a:t>Common Freelance Professionals could </a:t>
            </a:r>
            <a:r>
              <a:rPr lang="en-US" sz="2000" b="0" dirty="0"/>
              <a:t>conflict with union contracts</a:t>
            </a:r>
          </a:p>
          <a:p>
            <a:pPr eaLnBrk="1" hangingPunct="1">
              <a:buFont typeface="Wingdings 2"/>
              <a:buChar char="—"/>
            </a:pPr>
            <a:r>
              <a:rPr lang="en-US" sz="2000" b="0" dirty="0"/>
              <a:t>Sales </a:t>
            </a:r>
            <a:r>
              <a:rPr lang="en-US" sz="2000" b="0" dirty="0" smtClean="0"/>
              <a:t>Taxes – if paid with CCs they need to be converted into US$</a:t>
            </a:r>
            <a:endParaRPr lang="en-US" sz="2000" b="0" dirty="0"/>
          </a:p>
          <a:p>
            <a:pPr eaLnBrk="1" hangingPunct="1">
              <a:buFont typeface="Wingdings 2"/>
              <a:buChar char="—"/>
            </a:pPr>
            <a:r>
              <a:rPr lang="en-US" sz="2000" b="0" dirty="0"/>
              <a:t>Insurance (liability, workman’s comp)</a:t>
            </a:r>
          </a:p>
          <a:p>
            <a:pPr eaLnBrk="1" hangingPunct="1">
              <a:buFont typeface="Wingdings 2"/>
              <a:buChar char="—"/>
            </a:pPr>
            <a:r>
              <a:rPr lang="en-US" sz="2000" b="0" dirty="0"/>
              <a:t>Ownership</a:t>
            </a:r>
          </a:p>
          <a:p>
            <a:pPr eaLnBrk="1" hangingPunct="1">
              <a:buFont typeface="Wingdings 2"/>
              <a:buChar char="—"/>
            </a:pPr>
            <a:r>
              <a:rPr lang="en-US" sz="2000" b="0" dirty="0"/>
              <a:t>Formation of Non-profit Organization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Get Started</a:t>
            </a:r>
            <a:endParaRPr lang="en-US" dirty="0"/>
          </a:p>
        </p:txBody>
      </p:sp>
      <p:sp>
        <p:nvSpPr>
          <p:cNvPr id="3" name="Content Placeholder 2"/>
          <p:cNvSpPr>
            <a:spLocks noGrp="1"/>
          </p:cNvSpPr>
          <p:nvPr>
            <p:ph idx="1"/>
          </p:nvPr>
        </p:nvSpPr>
        <p:spPr>
          <a:xfrm>
            <a:off x="1066800" y="2514600"/>
            <a:ext cx="7620000" cy="3810000"/>
          </a:xfrm>
        </p:spPr>
        <p:txBody>
          <a:bodyPr/>
          <a:lstStyle/>
          <a:p>
            <a:pPr>
              <a:buNone/>
            </a:pPr>
            <a:r>
              <a:rPr lang="en-US" sz="3600" dirty="0" smtClean="0">
                <a:solidFill>
                  <a:srgbClr val="FFC000"/>
                </a:solidFill>
              </a:rPr>
              <a:t>Whatever you can do, </a:t>
            </a:r>
            <a:br>
              <a:rPr lang="en-US" sz="3600" dirty="0" smtClean="0">
                <a:solidFill>
                  <a:srgbClr val="FFC000"/>
                </a:solidFill>
              </a:rPr>
            </a:br>
            <a:r>
              <a:rPr lang="en-US" sz="3600" dirty="0" smtClean="0">
                <a:solidFill>
                  <a:srgbClr val="FFC000"/>
                </a:solidFill>
              </a:rPr>
              <a:t>or dream you can, </a:t>
            </a:r>
            <a:br>
              <a:rPr lang="en-US" sz="3600" dirty="0" smtClean="0">
                <a:solidFill>
                  <a:srgbClr val="FFC000"/>
                </a:solidFill>
              </a:rPr>
            </a:br>
            <a:r>
              <a:rPr lang="en-US" sz="3600" dirty="0" smtClean="0">
                <a:solidFill>
                  <a:srgbClr val="FFC000"/>
                </a:solidFill>
              </a:rPr>
              <a:t>begin it. </a:t>
            </a:r>
            <a:br>
              <a:rPr lang="en-US" sz="3600" dirty="0" smtClean="0">
                <a:solidFill>
                  <a:srgbClr val="FFC000"/>
                </a:solidFill>
              </a:rPr>
            </a:br>
            <a:r>
              <a:rPr lang="en-US" sz="3600" dirty="0" smtClean="0">
                <a:solidFill>
                  <a:srgbClr val="FFC000"/>
                </a:solidFill>
              </a:rPr>
              <a:t>Boldness has genius, power </a:t>
            </a:r>
            <a:br>
              <a:rPr lang="en-US" sz="3600" dirty="0" smtClean="0">
                <a:solidFill>
                  <a:srgbClr val="FFC000"/>
                </a:solidFill>
              </a:rPr>
            </a:br>
            <a:r>
              <a:rPr lang="en-US" sz="3600" dirty="0" smtClean="0">
                <a:solidFill>
                  <a:srgbClr val="FFC000"/>
                </a:solidFill>
              </a:rPr>
              <a:t>and magic in it.</a:t>
            </a:r>
          </a:p>
          <a:p>
            <a:pPr algn="r">
              <a:buNone/>
            </a:pPr>
            <a:r>
              <a:rPr lang="en-US" sz="1400" b="0" dirty="0" smtClean="0"/>
              <a:t>--Goethe</a:t>
            </a:r>
            <a:endParaRPr lang="en-US" sz="1400" b="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Impact">
      <a:majorFont>
        <a:latin typeface="Impact"/>
        <a:ea typeface=""/>
        <a:cs typeface=""/>
      </a:majorFont>
      <a:minorFont>
        <a:latin typeface="Lucida Sans"/>
        <a:ea typeface=""/>
        <a:cs typeface=""/>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2">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4184</TotalTime>
  <Words>1815</Words>
  <Application>Microsoft Office PowerPoint</Application>
  <PresentationFormat>On-screen Show (4:3)</PresentationFormat>
  <Paragraphs>290</Paragraphs>
  <Slides>46</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Arial</vt:lpstr>
      <vt:lpstr>Calibri</vt:lpstr>
      <vt:lpstr>Impact</vt:lpstr>
      <vt:lpstr>Lucida Sans</vt:lpstr>
      <vt:lpstr>Wingdings</vt:lpstr>
      <vt:lpstr>Wingdings 2</vt:lpstr>
      <vt:lpstr>Flow</vt:lpstr>
      <vt:lpstr>PowerPoint Presentation</vt:lpstr>
      <vt:lpstr>My Objective</vt:lpstr>
      <vt:lpstr>Why do we need  a local currency?</vt:lpstr>
      <vt:lpstr>vs</vt:lpstr>
      <vt:lpstr>Why does our current  monetary system  create economic scarcity ?</vt:lpstr>
      <vt:lpstr>Because Our Money is Created with Debt</vt:lpstr>
      <vt:lpstr>Each time they loan money only 10% actually exists</vt:lpstr>
      <vt:lpstr>Money from Nothin’… actually  money from debt</vt:lpstr>
      <vt:lpstr>But It Isn’t for Free</vt:lpstr>
      <vt:lpstr>It’s a Game of Musical Chairs</vt:lpstr>
      <vt:lpstr>The Impossible Debt</vt:lpstr>
      <vt:lpstr>PowerPoint Presentation</vt:lpstr>
      <vt:lpstr>A just economic system requires an entirely different monetary system</vt:lpstr>
      <vt:lpstr>PowerPoint Presentation</vt:lpstr>
      <vt:lpstr>  An Abundance Model requires us to  rethink everything!</vt:lpstr>
      <vt:lpstr>Business</vt:lpstr>
      <vt:lpstr>Ownership</vt:lpstr>
      <vt:lpstr>Capitalism</vt:lpstr>
      <vt:lpstr>A Local Currency</vt:lpstr>
      <vt:lpstr>Alternative Exchange Systems  </vt:lpstr>
      <vt:lpstr>Discounts / Incentives </vt:lpstr>
      <vt:lpstr>Cash Substitutes </vt:lpstr>
      <vt:lpstr>Barter Exchanges</vt:lpstr>
      <vt:lpstr>Conversion of Official $  to Community Script</vt:lpstr>
      <vt:lpstr>Time Exchange</vt:lpstr>
      <vt:lpstr>Web-based Trading</vt:lpstr>
      <vt:lpstr>Peer-to-Peer Cryptocurrency</vt:lpstr>
      <vt:lpstr>Mutual Credit</vt:lpstr>
      <vt:lpstr>A Mutual Credit System </vt:lpstr>
      <vt:lpstr>When Money is Created  by Transactions</vt:lpstr>
      <vt:lpstr>A proposed local currency</vt:lpstr>
      <vt:lpstr>PowerPoint Presentation</vt:lpstr>
      <vt:lpstr>Common Credits Membership</vt:lpstr>
      <vt:lpstr>The Common Freelance Agency</vt:lpstr>
      <vt:lpstr>The Common Freelance Agency</vt:lpstr>
      <vt:lpstr>The Common Market</vt:lpstr>
      <vt:lpstr>The Common Farm</vt:lpstr>
      <vt:lpstr>Common Health Care</vt:lpstr>
      <vt:lpstr>Common Housing</vt:lpstr>
      <vt:lpstr>Benefits to Region</vt:lpstr>
      <vt:lpstr>Benefits to Local Business</vt:lpstr>
      <vt:lpstr>Benefits to Local Economy</vt:lpstr>
      <vt:lpstr>Getting US$ into the System</vt:lpstr>
      <vt:lpstr>Getting US$ into the System</vt:lpstr>
      <vt:lpstr>Legal Considerations</vt:lpstr>
      <vt:lpstr>Let’s Get Started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Housing &amp; Economic Meltdown</dc:title>
  <dc:creator>J Del Rio</dc:creator>
  <cp:lastModifiedBy>Jeeni Criscenzo</cp:lastModifiedBy>
  <cp:revision>287</cp:revision>
  <dcterms:created xsi:type="dcterms:W3CDTF">2009-06-08T01:58:59Z</dcterms:created>
  <dcterms:modified xsi:type="dcterms:W3CDTF">2019-03-29T23:01:13Z</dcterms:modified>
</cp:coreProperties>
</file>